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0" r:id="rId3"/>
    <p:sldId id="270" r:id="rId4"/>
    <p:sldId id="282" r:id="rId5"/>
    <p:sldId id="283" r:id="rId6"/>
    <p:sldId id="280" r:id="rId7"/>
    <p:sldId id="281" r:id="rId8"/>
    <p:sldId id="269" r:id="rId9"/>
    <p:sldId id="258" r:id="rId10"/>
    <p:sldId id="271" r:id="rId11"/>
    <p:sldId id="272" r:id="rId12"/>
    <p:sldId id="275" r:id="rId13"/>
    <p:sldId id="276" r:id="rId14"/>
    <p:sldId id="277" r:id="rId15"/>
    <p:sldId id="273" r:id="rId16"/>
    <p:sldId id="278" r:id="rId17"/>
    <p:sldId id="274" r:id="rId18"/>
    <p:sldId id="279" r:id="rId19"/>
    <p:sldId id="284" r:id="rId20"/>
    <p:sldId id="289" r:id="rId21"/>
    <p:sldId id="288" r:id="rId22"/>
    <p:sldId id="290" r:id="rId23"/>
    <p:sldId id="285" r:id="rId24"/>
    <p:sldId id="291" r:id="rId25"/>
    <p:sldId id="292" r:id="rId26"/>
    <p:sldId id="293" r:id="rId27"/>
    <p:sldId id="295" r:id="rId28"/>
    <p:sldId id="296" r:id="rId29"/>
    <p:sldId id="294" r:id="rId30"/>
    <p:sldId id="297" r:id="rId31"/>
    <p:sldId id="286" r:id="rId32"/>
    <p:sldId id="25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754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56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62A2"/>
    <a:srgbClr val="83CEF4"/>
    <a:srgbClr val="3FCDFF"/>
    <a:srgbClr val="0F2055"/>
    <a:srgbClr val="060D22"/>
    <a:srgbClr val="0F2159"/>
    <a:srgbClr val="0B408D"/>
    <a:srgbClr val="85DFFF"/>
    <a:srgbClr val="37CBFF"/>
    <a:srgbClr val="B7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7" autoAdjust="0"/>
    <p:restoredTop sz="74868" autoAdjust="0"/>
  </p:normalViewPr>
  <p:slideViewPr>
    <p:cSldViewPr snapToGrid="0" showGuides="1">
      <p:cViewPr>
        <p:scale>
          <a:sx n="77" d="100"/>
          <a:sy n="77" d="100"/>
        </p:scale>
        <p:origin x="72" y="-24"/>
      </p:cViewPr>
      <p:guideLst>
        <p:guide orient="horz" pos="2160"/>
        <p:guide pos="2880"/>
        <p:guide orient="horz" pos="754"/>
        <p:guide pos="158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C11E5EB-D2D6-42F0-B906-5527A3F1B3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48CDBB-0166-4B84-9103-4F009F0D6C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77779-EB9F-4707-9D48-656FF5E8ED57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D19CD1-7CCC-4BD0-9737-50A8C3A3E5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12E60F-35B0-47FE-969D-3FC1658D34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B620A-CF73-483C-9FAE-546107B4F6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3858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F24EA-71C7-DF4C-8014-0952B07ED7EB}" type="datetimeFigureOut">
              <a:rPr kumimoji="1" lang="ko-Kore-KR" altLang="en-US" smtClean="0"/>
              <a:t>08/24/2022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D59FC-FEF4-874B-BFD4-79D7FF2CE2B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333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en-US" dirty="0"/>
              <a:t>Hoi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human object interaction</a:t>
            </a:r>
            <a:r>
              <a:rPr kumimoji="1" lang="ko-KR" altLang="en-US" dirty="0"/>
              <a:t>으로 </a:t>
            </a:r>
            <a:endParaRPr kumimoji="1" lang="en-US" altLang="ko-KR" dirty="0"/>
          </a:p>
          <a:p>
            <a:r>
              <a:rPr kumimoji="1" lang="ko-KR" altLang="en-US" dirty="0"/>
              <a:t>그림과 같이</a:t>
            </a:r>
            <a:endParaRPr kumimoji="1" lang="en-US" altLang="ko-KR" dirty="0"/>
          </a:p>
          <a:p>
            <a:r>
              <a:rPr kumimoji="1" lang="ko-KR" altLang="en-US" dirty="0"/>
              <a:t>물체와 사람을 </a:t>
            </a:r>
            <a:r>
              <a:rPr kumimoji="1" lang="en-US" altLang="ko-KR" dirty="0"/>
              <a:t>detection</a:t>
            </a:r>
            <a:r>
              <a:rPr kumimoji="1" lang="ko-KR" altLang="en-US" dirty="0"/>
              <a:t>하고 </a:t>
            </a:r>
            <a:r>
              <a:rPr kumimoji="1" lang="en-US" altLang="ko-KR" dirty="0"/>
              <a:t>activity recognition</a:t>
            </a:r>
            <a:r>
              <a:rPr kumimoji="1" lang="ko-KR" altLang="en-US" dirty="0"/>
              <a:t>을 통하여 물체와 사람과의 상호작용을 이해하는 것을 목적으로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물체와 사람의 상호작용을 이해하기 위해 </a:t>
            </a:r>
            <a:r>
              <a:rPr kumimoji="1" lang="en-US" altLang="ko-KR" dirty="0"/>
              <a:t>&lt;human, verb, object&gt;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triplet</a:t>
            </a:r>
            <a:r>
              <a:rPr kumimoji="1" lang="ko-KR" altLang="en-US" dirty="0"/>
              <a:t>을 예측하는 것을 목표로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5478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Object detection branch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Faster R-CNN</a:t>
            </a:r>
            <a:r>
              <a:rPr kumimoji="1" lang="ko-KR" altLang="en-US" dirty="0"/>
              <a:t>과 동일하게</a:t>
            </a:r>
            <a:endParaRPr kumimoji="1" lang="en-US" altLang="ko-KR" dirty="0"/>
          </a:p>
          <a:p>
            <a:r>
              <a:rPr kumimoji="1" lang="en-US" altLang="ko-KR" dirty="0"/>
              <a:t>Region proposal network</a:t>
            </a:r>
            <a:r>
              <a:rPr kumimoji="1" lang="ko-KR" altLang="en-US" dirty="0"/>
              <a:t>를 통해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가 존재할 수 있는 위치의 </a:t>
            </a:r>
            <a:r>
              <a:rPr kumimoji="1" lang="en-US" altLang="ko-KR" dirty="0"/>
              <a:t>proposal</a:t>
            </a:r>
            <a:r>
              <a:rPr kumimoji="1" lang="ko-KR" altLang="en-US" dirty="0"/>
              <a:t>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을 얻고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에 </a:t>
            </a:r>
            <a:r>
              <a:rPr kumimoji="1" lang="en-US" altLang="ko-KR" dirty="0" err="1"/>
              <a:t>roialign</a:t>
            </a:r>
            <a:r>
              <a:rPr kumimoji="1" lang="ko-KR" altLang="en-US" dirty="0"/>
              <a:t>을 통해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를 추출합니다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bounding box regression</a:t>
            </a:r>
            <a:r>
              <a:rPr kumimoji="1" lang="ko-KR" altLang="en-US" dirty="0"/>
              <a:t>한 결과를 얻습니다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각 </a:t>
            </a:r>
            <a:r>
              <a:rPr kumimoji="1" lang="en-US" altLang="ko-KR" dirty="0"/>
              <a:t>proposal box b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569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Roialign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roi</a:t>
            </a:r>
            <a:r>
              <a:rPr kumimoji="1" lang="en-US" altLang="ko-KR" dirty="0"/>
              <a:t> pooling</a:t>
            </a:r>
            <a:r>
              <a:rPr kumimoji="1" lang="ko-KR" altLang="en-US" dirty="0"/>
              <a:t>에서 정확한 위치 정보가 담기지 않기 때문에</a:t>
            </a:r>
            <a:endParaRPr kumimoji="1" lang="en-US" altLang="ko-KR" dirty="0"/>
          </a:p>
          <a:p>
            <a:r>
              <a:rPr kumimoji="1" lang="en-US" altLang="ko-KR" dirty="0"/>
              <a:t>Segmentation</a:t>
            </a:r>
            <a:r>
              <a:rPr kumimoji="1" lang="ko-KR" altLang="en-US" dirty="0"/>
              <a:t> 분야에서 </a:t>
            </a:r>
            <a:r>
              <a:rPr kumimoji="1" lang="en-US" altLang="ko-KR" dirty="0"/>
              <a:t>mask-</a:t>
            </a:r>
            <a:r>
              <a:rPr kumimoji="1" lang="en-US" altLang="ko-KR" dirty="0" err="1"/>
              <a:t>rcnn</a:t>
            </a:r>
            <a:r>
              <a:rPr kumimoji="1" lang="ko-KR" altLang="en-US" dirty="0"/>
              <a:t>에서 사용한 방법입니다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 err="1"/>
              <a:t>roi</a:t>
            </a:r>
            <a:r>
              <a:rPr kumimoji="1" lang="en-US" altLang="ko-KR" dirty="0"/>
              <a:t> </a:t>
            </a:r>
            <a:r>
              <a:rPr kumimoji="1" lang="ko-KR" altLang="en-US" dirty="0"/>
              <a:t>영역을 </a:t>
            </a:r>
            <a:r>
              <a:rPr kumimoji="1" lang="en-US" altLang="ko-KR" dirty="0"/>
              <a:t>pooling layer</a:t>
            </a:r>
            <a:r>
              <a:rPr kumimoji="1" lang="ko-KR" altLang="en-US" dirty="0"/>
              <a:t>크기에 맞춰 나눠주고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각</a:t>
            </a:r>
            <a:r>
              <a:rPr kumimoji="1" lang="en-US" altLang="ko-KR" dirty="0"/>
              <a:t> </a:t>
            </a:r>
            <a:r>
              <a:rPr kumimoji="1" lang="ko-KR" altLang="en-US" dirty="0"/>
              <a:t>그리드에 </a:t>
            </a:r>
            <a:r>
              <a:rPr kumimoji="1" lang="en-US" altLang="ko-KR" dirty="0"/>
              <a:t>sample point</a:t>
            </a:r>
            <a:r>
              <a:rPr kumimoji="1" lang="ko-KR" altLang="en-US" dirty="0"/>
              <a:t>를 지정하고</a:t>
            </a:r>
            <a:endParaRPr kumimoji="1" lang="en-US" altLang="ko-KR" dirty="0"/>
          </a:p>
          <a:p>
            <a:r>
              <a:rPr kumimoji="1" lang="en-US" altLang="ko-KR" dirty="0"/>
              <a:t>Bilinear interpolation,</a:t>
            </a:r>
            <a:r>
              <a:rPr kumimoji="1" lang="ko-KR" altLang="en-US" dirty="0"/>
              <a:t> 양선형 </a:t>
            </a:r>
            <a:r>
              <a:rPr kumimoji="1" lang="ko-KR" altLang="en-US" dirty="0" err="1"/>
              <a:t>보간법을</a:t>
            </a:r>
            <a:r>
              <a:rPr kumimoji="1" lang="ko-KR" altLang="en-US" dirty="0"/>
              <a:t> 통해 계산하여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3161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Bilinear interpolation</a:t>
            </a:r>
            <a:r>
              <a:rPr kumimoji="1" lang="ko-KR" altLang="en-US" dirty="0"/>
              <a:t>은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사각형 내부의 임의의 위치에서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변까지의 </a:t>
            </a:r>
            <a:r>
              <a:rPr kumimoji="1" lang="en-US" altLang="ko-KR" dirty="0" err="1"/>
              <a:t>x,y</a:t>
            </a:r>
            <a:r>
              <a:rPr kumimoji="1" lang="ko-KR" altLang="en-US" dirty="0"/>
              <a:t>축의 거리와 변의 정보를 이용해 값을 추정할 수 있는 방법입니다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여기서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알파는 </a:t>
            </a:r>
            <a:r>
              <a:rPr kumimoji="1" lang="en-US" altLang="ko-KR" dirty="0"/>
              <a:t>(h1+h2)/h1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베타는 </a:t>
            </a:r>
            <a:r>
              <a:rPr kumimoji="1" lang="en-US" altLang="ko-KR" dirty="0"/>
              <a:t>(h1+h2)/h2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스몰피는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(w1+w2)/w1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스몰큐는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(w1+w2)/w2</a:t>
            </a:r>
            <a:r>
              <a:rPr kumimoji="1" lang="ko-KR" altLang="en-US" dirty="0"/>
              <a:t>로</a:t>
            </a:r>
            <a:endParaRPr kumimoji="1" lang="en-US" altLang="ko-KR" dirty="0"/>
          </a:p>
          <a:p>
            <a:r>
              <a:rPr kumimoji="1" lang="ko-KR" altLang="en-US" dirty="0"/>
              <a:t>다음과 같이 계산할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64627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이렇게 얻은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를 통해</a:t>
            </a:r>
            <a:endParaRPr kumimoji="1" lang="en-US" altLang="ko-KR" dirty="0"/>
          </a:p>
          <a:p>
            <a:r>
              <a:rPr kumimoji="1" lang="en-US" altLang="ko-KR" dirty="0"/>
              <a:t>Classification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bounding box regression</a:t>
            </a:r>
            <a:r>
              <a:rPr kumimoji="1" lang="ko-KR" altLang="en-US" dirty="0"/>
              <a:t>을 진행하고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를 결과로 얻습니다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때 저자는 사람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를 </a:t>
            </a:r>
            <a:r>
              <a:rPr kumimoji="1" lang="en-US" altLang="ko-KR" dirty="0" err="1"/>
              <a:t>sh</a:t>
            </a:r>
            <a:r>
              <a:rPr kumimoji="1" lang="ko-KR" altLang="en-US" dirty="0"/>
              <a:t>라고 하고</a:t>
            </a:r>
            <a:endParaRPr kumimoji="1" lang="en-US" altLang="ko-KR" dirty="0"/>
          </a:p>
          <a:p>
            <a:r>
              <a:rPr kumimoji="1" lang="en-US" altLang="ko-KR" dirty="0"/>
              <a:t>Object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so</a:t>
            </a:r>
            <a:r>
              <a:rPr kumimoji="1" lang="ko-KR" altLang="en-US" dirty="0"/>
              <a:t>라고 설정했습니다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얻은 결과물은 다음 </a:t>
            </a:r>
            <a:r>
              <a:rPr kumimoji="1" lang="en-US" altLang="ko-KR" dirty="0"/>
              <a:t>human-centric </a:t>
            </a:r>
            <a:r>
              <a:rPr kumimoji="1" lang="en-US" altLang="ko-KR" dirty="0" err="1"/>
              <a:t>branc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interaction branch</a:t>
            </a:r>
            <a:r>
              <a:rPr kumimoji="1" lang="ko-KR" altLang="en-US" dirty="0"/>
              <a:t>의 입력으로 활용됩니다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736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Detection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으로 받는 </a:t>
            </a:r>
            <a:r>
              <a:rPr kumimoji="1" lang="en-US" altLang="ko-KR" dirty="0"/>
              <a:t>human-centric branch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을 예측하고 사람과 상호작용하는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의 위치를 예측하는 역할을 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action classification</a:t>
            </a:r>
            <a:r>
              <a:rPr kumimoji="1" lang="ko-KR" altLang="en-US" dirty="0"/>
              <a:t>은 </a:t>
            </a:r>
            <a:endParaRPr kumimoji="1" lang="en-US" altLang="ko-KR" dirty="0"/>
          </a:p>
          <a:p>
            <a:r>
              <a:rPr kumimoji="1" lang="en-US" altLang="ko-KR" dirty="0"/>
              <a:t>Human class</a:t>
            </a:r>
            <a:r>
              <a:rPr kumimoji="1" lang="ko-KR" altLang="en-US" dirty="0"/>
              <a:t>로 분류된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가 어떠한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을 취하는지 예측하는데</a:t>
            </a:r>
            <a:endParaRPr kumimoji="1" lang="en-US" altLang="ko-KR" dirty="0"/>
          </a:p>
          <a:p>
            <a:r>
              <a:rPr kumimoji="1" lang="ko-KR" altLang="en-US" dirty="0"/>
              <a:t>여기서도 </a:t>
            </a:r>
            <a:r>
              <a:rPr kumimoji="1" lang="en-US" altLang="ko-KR" dirty="0" err="1"/>
              <a:t>roialign</a:t>
            </a:r>
            <a:r>
              <a:rPr kumimoji="1" lang="ko-KR" altLang="en-US" dirty="0"/>
              <a:t>을 활용하여 </a:t>
            </a:r>
            <a:r>
              <a:rPr kumimoji="1" lang="en-US" altLang="ko-KR" dirty="0"/>
              <a:t>human box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를 추출합니다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예측한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를 </a:t>
            </a:r>
            <a:r>
              <a:rPr kumimoji="1" lang="en-US" altLang="ko-KR" dirty="0" err="1"/>
              <a:t>sa,h</a:t>
            </a:r>
            <a:r>
              <a:rPr kumimoji="1" lang="ko-KR" altLang="en-US" dirty="0"/>
              <a:t>로 결과를 도출합니다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때 한 사람이 커피를 마시면서 신문을 보는 것처럼</a:t>
            </a:r>
            <a:endParaRPr kumimoji="1" lang="en-US" altLang="ko-KR" dirty="0"/>
          </a:p>
          <a:p>
            <a:r>
              <a:rPr kumimoji="1" lang="ko-KR" altLang="en-US" dirty="0"/>
              <a:t>여러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을 취할 수 있기 때문에 </a:t>
            </a:r>
            <a:r>
              <a:rPr kumimoji="1" lang="en-US" altLang="ko-KR" dirty="0"/>
              <a:t>multi-label classification</a:t>
            </a:r>
            <a:r>
              <a:rPr kumimoji="1" lang="ko-KR" altLang="en-US" dirty="0"/>
              <a:t>을 하기 위해 </a:t>
            </a:r>
            <a:r>
              <a:rPr kumimoji="1" lang="en-US" altLang="ko-KR" dirty="0"/>
              <a:t>output layer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binary sigmoid classifier</a:t>
            </a:r>
            <a:r>
              <a:rPr kumimoji="1" lang="ko-KR" altLang="en-US" dirty="0"/>
              <a:t>로 설정했다고 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다음으로 상호작용하는 물체의 위치를 예측하는</a:t>
            </a:r>
            <a:endParaRPr kumimoji="1" lang="en-US" altLang="ko-KR" dirty="0"/>
          </a:p>
          <a:p>
            <a:r>
              <a:rPr kumimoji="1" lang="en-US" altLang="ko-KR" dirty="0"/>
              <a:t>Target localization</a:t>
            </a:r>
            <a:r>
              <a:rPr kumimoji="1" lang="ko-KR" altLang="en-US" dirty="0"/>
              <a:t>은</a:t>
            </a:r>
            <a:endParaRPr kumimoji="1" lang="en-US" altLang="ko-KR" dirty="0"/>
          </a:p>
          <a:p>
            <a:r>
              <a:rPr kumimoji="1" lang="ko-KR" altLang="en-US" dirty="0"/>
              <a:t>사람이 상호작용하는 물체가 </a:t>
            </a:r>
            <a:r>
              <a:rPr kumimoji="1" lang="en-US" altLang="ko-KR" dirty="0"/>
              <a:t>human box</a:t>
            </a:r>
            <a:r>
              <a:rPr kumimoji="1" lang="ko-KR" altLang="en-US" dirty="0"/>
              <a:t>밖에 위치하더라도</a:t>
            </a:r>
            <a:r>
              <a:rPr kumimoji="1" lang="en-US" altLang="ko-KR" dirty="0"/>
              <a:t>, human box</a:t>
            </a:r>
            <a:r>
              <a:rPr kumimoji="1" lang="ko-KR" altLang="en-US" dirty="0"/>
              <a:t>로부터 추출한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target object</a:t>
            </a:r>
            <a:r>
              <a:rPr kumimoji="1" lang="ko-KR" altLang="en-US" dirty="0"/>
              <a:t>에 대한 </a:t>
            </a:r>
            <a:endParaRPr kumimoji="1" lang="en-US" altLang="ko-KR" dirty="0"/>
          </a:p>
          <a:p>
            <a:r>
              <a:rPr kumimoji="1" lang="ko-KR" altLang="en-US" dirty="0"/>
              <a:t>강한 신호를 포함하고 있다는 가설을 기반으로 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Human box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을 이용해 </a:t>
            </a:r>
            <a:r>
              <a:rPr kumimoji="1" lang="en-US" altLang="ko-KR" dirty="0"/>
              <a:t>target object</a:t>
            </a:r>
            <a:r>
              <a:rPr kumimoji="1" lang="ko-KR" altLang="en-US" dirty="0"/>
              <a:t>의 평균위치인 뮤</a:t>
            </a:r>
            <a:r>
              <a:rPr kumimoji="1" lang="en-US" altLang="ko-KR" dirty="0" err="1"/>
              <a:t>a,h</a:t>
            </a:r>
            <a:r>
              <a:rPr kumimoji="1" lang="ko-KR" altLang="en-US" dirty="0"/>
              <a:t>를 결과로 도출합니다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3113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b oh</a:t>
            </a:r>
            <a:r>
              <a:rPr kumimoji="1" lang="ko-KR" altLang="en-US" dirty="0"/>
              <a:t>는 전체 이미지에서 </a:t>
            </a:r>
            <a:r>
              <a:rPr kumimoji="1" lang="en-US" altLang="ko-KR" dirty="0"/>
              <a:t>ground truth object box</a:t>
            </a:r>
            <a:r>
              <a:rPr kumimoji="1" lang="ko-KR" altLang="en-US" dirty="0"/>
              <a:t>의 위치를 </a:t>
            </a:r>
            <a:r>
              <a:rPr kumimoji="1" lang="en-US" altLang="ko-KR" dirty="0"/>
              <a:t>human box</a:t>
            </a:r>
            <a:r>
              <a:rPr kumimoji="1" lang="ko-KR" altLang="en-US" dirty="0"/>
              <a:t>에서의 위치로 변환한 것으로</a:t>
            </a:r>
            <a:endParaRPr kumimoji="1" lang="en-US" altLang="ko-KR" dirty="0"/>
          </a:p>
          <a:p>
            <a:r>
              <a:rPr kumimoji="1" lang="ko-KR" altLang="en-US" dirty="0"/>
              <a:t>앞에서 구한 뮤</a:t>
            </a:r>
            <a:r>
              <a:rPr kumimoji="1" lang="en-US" altLang="ko-KR" dirty="0" err="1"/>
              <a:t>a,h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가우시안</a:t>
            </a:r>
            <a:r>
              <a:rPr kumimoji="1" lang="ko-KR" altLang="en-US" dirty="0"/>
              <a:t> 함수를 통해 </a:t>
            </a:r>
            <a:r>
              <a:rPr kumimoji="1" lang="en-US" altLang="ko-KR" dirty="0"/>
              <a:t>ground truth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object box</a:t>
            </a:r>
            <a:r>
              <a:rPr kumimoji="1" lang="ko-KR" altLang="en-US" dirty="0"/>
              <a:t>의 위치와 어느정도 차이가 나는지 나타내는</a:t>
            </a:r>
            <a:endParaRPr kumimoji="1" lang="en-US" altLang="ko-KR" dirty="0"/>
          </a:p>
          <a:p>
            <a:r>
              <a:rPr kumimoji="1" lang="en-US" altLang="ko-KR" dirty="0"/>
              <a:t>G </a:t>
            </a:r>
            <a:r>
              <a:rPr kumimoji="1" lang="en-US" altLang="ko-KR" dirty="0" err="1"/>
              <a:t>a,h,o</a:t>
            </a:r>
            <a:r>
              <a:rPr kumimoji="1" lang="ko-KR" altLang="en-US" dirty="0"/>
              <a:t>를 구합니다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7386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</a:t>
            </a:r>
            <a:r>
              <a:rPr kumimoji="1" lang="en-US" altLang="ko-KR" dirty="0"/>
              <a:t>interaction branch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en-US" altLang="ko-KR" dirty="0"/>
              <a:t>Detection branch</a:t>
            </a:r>
            <a:r>
              <a:rPr kumimoji="1" lang="ko-KR" altLang="en-US" dirty="0"/>
              <a:t>에서 구한 </a:t>
            </a:r>
            <a:r>
              <a:rPr kumimoji="1" lang="en-US" altLang="ko-KR" dirty="0"/>
              <a:t>human box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object box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를 활용해</a:t>
            </a:r>
            <a:endParaRPr kumimoji="1" lang="en-US" altLang="ko-KR" dirty="0"/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을 예측합니다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저자는 </a:t>
            </a:r>
            <a:r>
              <a:rPr kumimoji="1" lang="en-US" altLang="ko-KR" dirty="0"/>
              <a:t>interaction branch</a:t>
            </a:r>
            <a:r>
              <a:rPr kumimoji="1" lang="ko-KR" altLang="en-US" dirty="0"/>
              <a:t>는 성능향상을 위한 선택사항이라고 말을 하고</a:t>
            </a:r>
            <a:endParaRPr kumimoji="1" lang="en-US" altLang="ko-KR" dirty="0"/>
          </a:p>
          <a:p>
            <a:r>
              <a:rPr kumimoji="1" lang="ko-KR" altLang="en-US" dirty="0"/>
              <a:t>다음과 같은 과정을 통해 계산됩니다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Human-centric branch</a:t>
            </a:r>
            <a:r>
              <a:rPr kumimoji="1" lang="ko-KR" altLang="en-US" dirty="0"/>
              <a:t>에서 계산한 방법과 동일하게 </a:t>
            </a:r>
            <a:r>
              <a:rPr kumimoji="1" lang="en-US" altLang="ko-KR" dirty="0"/>
              <a:t>human box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object box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를 추출하고</a:t>
            </a:r>
            <a:endParaRPr kumimoji="1" lang="en-US" altLang="ko-KR" dirty="0"/>
          </a:p>
          <a:p>
            <a:r>
              <a:rPr kumimoji="1" lang="ko-KR" altLang="en-US" dirty="0"/>
              <a:t>두 </a:t>
            </a:r>
            <a:r>
              <a:rPr kumimoji="1" lang="en-US" altLang="ko-KR" dirty="0"/>
              <a:t>feature</a:t>
            </a:r>
            <a:r>
              <a:rPr kumimoji="1" lang="ko-KR" altLang="en-US" dirty="0"/>
              <a:t>를 더하여 </a:t>
            </a:r>
            <a:r>
              <a:rPr kumimoji="1" lang="en-US" altLang="ko-KR" dirty="0"/>
              <a:t>sigmoid</a:t>
            </a:r>
            <a:r>
              <a:rPr kumimoji="1" lang="ko-KR" altLang="en-US" dirty="0"/>
              <a:t>를 거쳐 </a:t>
            </a:r>
            <a:r>
              <a:rPr kumimoji="1" lang="en-US" altLang="ko-KR" dirty="0"/>
              <a:t>triplet score </a:t>
            </a:r>
            <a:r>
              <a:rPr kumimoji="1" lang="en-US" altLang="ko-KR" dirty="0" err="1"/>
              <a:t>s,a,h,o</a:t>
            </a:r>
            <a:r>
              <a:rPr kumimoji="1" lang="ko-KR" altLang="en-US" dirty="0"/>
              <a:t>로 결과를 도출합니다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0111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triplet score</a:t>
            </a:r>
            <a:r>
              <a:rPr kumimoji="1" lang="ko-KR" altLang="en-US" dirty="0"/>
              <a:t>인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s,a,h,o</a:t>
            </a:r>
            <a:r>
              <a:rPr kumimoji="1" lang="ko-KR" altLang="en-US" dirty="0"/>
              <a:t>는 앞선 각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에서 구한 </a:t>
            </a:r>
            <a:r>
              <a:rPr kumimoji="1" lang="en-US" altLang="ko-KR" dirty="0"/>
              <a:t>score</a:t>
            </a:r>
            <a:r>
              <a:rPr kumimoji="1" lang="ko-KR" altLang="en-US" dirty="0"/>
              <a:t>를 모두 곱하여 구할 수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Triplet score</a:t>
            </a:r>
            <a:r>
              <a:rPr kumimoji="1" lang="ko-KR" altLang="en-US" dirty="0"/>
              <a:t>는 추론과정에서 모두 구하는 것이 아니라</a:t>
            </a:r>
            <a:endParaRPr kumimoji="1" lang="en-US" altLang="ko-KR" dirty="0"/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 점수를 갖고 있는 </a:t>
            </a:r>
            <a:r>
              <a:rPr kumimoji="1" lang="en-US" altLang="ko-KR" dirty="0"/>
              <a:t>human box</a:t>
            </a:r>
            <a:r>
              <a:rPr kumimoji="1" lang="ko-KR" altLang="en-US" dirty="0"/>
              <a:t> 중에서</a:t>
            </a:r>
            <a:endParaRPr kumimoji="1" lang="en-US" altLang="ko-KR" dirty="0"/>
          </a:p>
          <a:p>
            <a:r>
              <a:rPr kumimoji="1" lang="en-US" altLang="ko-KR" dirty="0"/>
              <a:t>triplet score</a:t>
            </a:r>
            <a:r>
              <a:rPr kumimoji="1" lang="ko-KR" altLang="en-US" dirty="0"/>
              <a:t>를 최대화 시켜주는 </a:t>
            </a:r>
            <a:r>
              <a:rPr kumimoji="1" lang="en-US" altLang="ko-KR" dirty="0"/>
              <a:t>object box</a:t>
            </a:r>
            <a:r>
              <a:rPr kumimoji="1" lang="ko-KR" altLang="en-US" dirty="0"/>
              <a:t>를 찾아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으로 계산됩니다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2866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하지만 </a:t>
            </a:r>
            <a:r>
              <a:rPr kumimoji="1" lang="en-US" altLang="ko-KR" dirty="0"/>
              <a:t>sequential</a:t>
            </a:r>
            <a:r>
              <a:rPr kumimoji="1" lang="ko-KR" altLang="en-US" dirty="0"/>
              <a:t>한 방법은 시간과 계산 비용 측면에서 비효율적이기 때문에</a:t>
            </a:r>
            <a:endParaRPr kumimoji="1" lang="en-US" altLang="ko-KR" dirty="0"/>
          </a:p>
          <a:p>
            <a:r>
              <a:rPr kumimoji="1" lang="ko-KR" altLang="en-US" dirty="0"/>
              <a:t>다음으로 </a:t>
            </a:r>
            <a:r>
              <a:rPr kumimoji="1" lang="en-US" altLang="ko-KR" dirty="0"/>
              <a:t>parallel</a:t>
            </a:r>
            <a:r>
              <a:rPr kumimoji="1" lang="ko-KR" altLang="en-US" dirty="0"/>
              <a:t>한 방법론이 제시되었습니다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Parallel</a:t>
            </a:r>
            <a:r>
              <a:rPr kumimoji="1" lang="ko-KR" altLang="en-US" dirty="0"/>
              <a:t> </a:t>
            </a:r>
            <a:r>
              <a:rPr kumimoji="1" lang="en-US" altLang="ko-KR" dirty="0"/>
              <a:t>hoi</a:t>
            </a:r>
            <a:r>
              <a:rPr kumimoji="1" lang="ko-KR" altLang="en-US" dirty="0"/>
              <a:t> </a:t>
            </a:r>
            <a:r>
              <a:rPr kumimoji="1" lang="en-US" altLang="ko-KR" dirty="0"/>
              <a:t>detector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en-US" altLang="ko-KR" dirty="0"/>
              <a:t>Single</a:t>
            </a:r>
            <a:r>
              <a:rPr kumimoji="1" lang="ko-KR" altLang="en-US" dirty="0"/>
              <a:t> </a:t>
            </a:r>
            <a:r>
              <a:rPr kumimoji="1" lang="en-US" altLang="ko-KR" dirty="0"/>
              <a:t>stage</a:t>
            </a:r>
            <a:r>
              <a:rPr kumimoji="1" lang="ko-KR" altLang="en-US" dirty="0"/>
              <a:t>로</a:t>
            </a:r>
            <a:r>
              <a:rPr kumimoji="1" lang="en-US" altLang="ko-KR" dirty="0"/>
              <a:t>&lt;human, object&gt; pair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예측하도록하여</a:t>
            </a:r>
            <a:r>
              <a:rPr kumimoji="1" lang="ko-KR" altLang="en-US" dirty="0"/>
              <a:t> 문제를 해결했습니다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대표적인 </a:t>
            </a:r>
            <a:r>
              <a:rPr kumimoji="1" lang="en-US" altLang="ko-KR" dirty="0"/>
              <a:t>parallel hoi detector</a:t>
            </a:r>
            <a:r>
              <a:rPr kumimoji="1" lang="ko-KR" altLang="en-US" dirty="0"/>
              <a:t>로는 </a:t>
            </a:r>
            <a:r>
              <a:rPr kumimoji="1" lang="en-US" altLang="ko-KR" dirty="0" err="1"/>
              <a:t>ppdm</a:t>
            </a:r>
            <a:r>
              <a:rPr kumimoji="1" lang="ko-KR" altLang="en-US" dirty="0"/>
              <a:t>이 있습니다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Ppdm</a:t>
            </a:r>
            <a:r>
              <a:rPr kumimoji="1" lang="ko-KR" altLang="en-US" dirty="0"/>
              <a:t>은</a:t>
            </a:r>
            <a:r>
              <a:rPr kumimoji="1" lang="en-US" altLang="ko-KR" dirty="0"/>
              <a:t>&lt;human, verb, object&gt; triplet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point triplet</a:t>
            </a:r>
            <a:r>
              <a:rPr kumimoji="1" lang="ko-KR" altLang="en-US" dirty="0"/>
              <a:t>으로 대체하여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&lt;human point, interaction point, object point&gt;</a:t>
            </a:r>
            <a:r>
              <a:rPr kumimoji="1" lang="ko-KR" altLang="en-US" dirty="0"/>
              <a:t>로 정의하였습니다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8616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Ppdm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point detection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point matching </a:t>
            </a:r>
            <a:r>
              <a:rPr kumimoji="1" lang="ko-KR" altLang="en-US" dirty="0"/>
              <a:t>두개의 </a:t>
            </a:r>
            <a:r>
              <a:rPr kumimoji="1" lang="en-US" altLang="ko-KR" dirty="0"/>
              <a:t>parallel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를 갖고 있으며 그 중</a:t>
            </a:r>
            <a:endParaRPr kumimoji="1" lang="en-US" altLang="ko-KR" dirty="0"/>
          </a:p>
          <a:p>
            <a:r>
              <a:rPr kumimoji="1" lang="en-US" altLang="ko-KR" dirty="0"/>
              <a:t>Point detection branch</a:t>
            </a:r>
            <a:r>
              <a:rPr kumimoji="1" lang="ko-KR" altLang="en-US" dirty="0"/>
              <a:t>는 </a:t>
            </a:r>
            <a:endParaRPr kumimoji="1" lang="en-US" altLang="ko-KR" dirty="0"/>
          </a:p>
          <a:p>
            <a:r>
              <a:rPr kumimoji="1" lang="en-US" altLang="ko-KR" dirty="0"/>
              <a:t>Human center point</a:t>
            </a:r>
          </a:p>
          <a:p>
            <a:r>
              <a:rPr kumimoji="1" lang="en-US" altLang="ko-KR" dirty="0"/>
              <a:t>Object center point</a:t>
            </a:r>
          </a:p>
          <a:p>
            <a:r>
              <a:rPr kumimoji="1" lang="en-US" altLang="ko-KR" dirty="0"/>
              <a:t>Interaction point</a:t>
            </a:r>
          </a:p>
          <a:p>
            <a:r>
              <a:rPr kumimoji="1" lang="ko-KR" altLang="en-US" dirty="0"/>
              <a:t>세개의 점을 예측합니다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각 </a:t>
            </a:r>
            <a:r>
              <a:rPr kumimoji="1" lang="en-US" altLang="ko-KR" dirty="0"/>
              <a:t>human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object point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detection box</a:t>
            </a:r>
            <a:r>
              <a:rPr kumimoji="1" lang="ko-KR" altLang="en-US" dirty="0"/>
              <a:t>의 중심점을 의미하며</a:t>
            </a:r>
            <a:endParaRPr kumimoji="1" lang="en-US" altLang="ko-KR" dirty="0"/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interaction point</a:t>
            </a:r>
            <a:r>
              <a:rPr kumimoji="1" lang="ko-KR" altLang="en-US" dirty="0"/>
              <a:t>는 사람과 물체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의 중앙에 위치합니다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545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Hoi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이미지뿐만</a:t>
            </a:r>
            <a:r>
              <a:rPr kumimoji="1" lang="ko-KR" altLang="en-US" dirty="0"/>
              <a:t> 아니라 다음과 같이 동영상에서도 적용이 가능합니다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5272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Ppdm</a:t>
            </a:r>
            <a:r>
              <a:rPr kumimoji="1" lang="ko-KR" altLang="en-US" dirty="0"/>
              <a:t>은 이렇게 구한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를 </a:t>
            </a:r>
            <a:r>
              <a:rPr kumimoji="1" lang="ko-KR" altLang="en-US" dirty="0" err="1"/>
              <a:t>가우시안</a:t>
            </a:r>
            <a:r>
              <a:rPr kumimoji="1" lang="ko-KR" altLang="en-US" dirty="0"/>
              <a:t> 커널을 이용하여</a:t>
            </a:r>
            <a:endParaRPr kumimoji="1" lang="en-US" altLang="ko-KR" dirty="0"/>
          </a:p>
          <a:p>
            <a:r>
              <a:rPr kumimoji="1" lang="ko-KR" altLang="en-US" dirty="0" err="1"/>
              <a:t>히트맵으로</a:t>
            </a:r>
            <a:r>
              <a:rPr kumimoji="1" lang="ko-KR" altLang="en-US" dirty="0"/>
              <a:t> 표현하였습니다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히트맵은</a:t>
            </a:r>
            <a:r>
              <a:rPr kumimoji="1" lang="ko-KR" altLang="en-US" dirty="0"/>
              <a:t> 각각 </a:t>
            </a:r>
            <a:r>
              <a:rPr kumimoji="1" lang="en-US" altLang="ko-KR" dirty="0"/>
              <a:t>human point heatmap</a:t>
            </a:r>
          </a:p>
          <a:p>
            <a:r>
              <a:rPr kumimoji="1" lang="en-US" altLang="ko-KR" dirty="0"/>
              <a:t>Object point heatmap</a:t>
            </a:r>
          </a:p>
          <a:p>
            <a:r>
              <a:rPr kumimoji="1" lang="en-US" altLang="ko-KR" dirty="0"/>
              <a:t>Interaction point heatmap</a:t>
            </a:r>
            <a:r>
              <a:rPr kumimoji="1" lang="ko-KR" altLang="en-US" dirty="0"/>
              <a:t>으로 표현됩니다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0463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Point detection branch</a:t>
            </a:r>
            <a:r>
              <a:rPr kumimoji="1" lang="ko-KR" altLang="en-US" dirty="0"/>
              <a:t>와 동시에</a:t>
            </a:r>
            <a:endParaRPr kumimoji="1" lang="en-US" altLang="ko-KR" dirty="0"/>
          </a:p>
          <a:p>
            <a:r>
              <a:rPr kumimoji="1" lang="en-US" altLang="ko-KR" dirty="0"/>
              <a:t>Point matching branch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interaction point</a:t>
            </a:r>
            <a:r>
              <a:rPr kumimoji="1" lang="ko-KR" altLang="en-US" dirty="0"/>
              <a:t>에서 각각 </a:t>
            </a:r>
            <a:r>
              <a:rPr kumimoji="1" lang="en-US" altLang="ko-KR" dirty="0"/>
              <a:t>human point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의 변위를 측정하고</a:t>
            </a:r>
            <a:endParaRPr kumimoji="1" lang="en-US" altLang="ko-KR" dirty="0"/>
          </a:p>
          <a:p>
            <a:r>
              <a:rPr kumimoji="1" lang="ko-KR" altLang="en-US" dirty="0"/>
              <a:t>동일한 </a:t>
            </a:r>
            <a:r>
              <a:rPr kumimoji="1" lang="en-US" altLang="ko-KR" dirty="0"/>
              <a:t>interaction point</a:t>
            </a:r>
            <a:r>
              <a:rPr kumimoji="1" lang="ko-KR" altLang="en-US" dirty="0"/>
              <a:t>에서 시작된 점은 일치하는 쌍으로 간주합니다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1800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Parallel</a:t>
            </a:r>
            <a:r>
              <a:rPr kumimoji="1" lang="ko-KR" altLang="en-US" dirty="0"/>
              <a:t>한 방법은 </a:t>
            </a:r>
            <a:r>
              <a:rPr kumimoji="1" lang="en-US" altLang="ko-KR" dirty="0"/>
              <a:t>Sequential</a:t>
            </a:r>
            <a:r>
              <a:rPr kumimoji="1" lang="ko-KR" altLang="en-US" dirty="0"/>
              <a:t>한 방법에 비해 빠르고 정확한 성능을 보여주었습니다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그러나 </a:t>
            </a:r>
            <a:r>
              <a:rPr kumimoji="1" lang="en-US" altLang="ko-KR" dirty="0"/>
              <a:t>Parallel</a:t>
            </a:r>
            <a:r>
              <a:rPr kumimoji="1" lang="ko-KR" altLang="en-US" dirty="0"/>
              <a:t>한 방법도 </a:t>
            </a:r>
            <a:r>
              <a:rPr kumimoji="1" lang="en-US" altLang="ko-KR" dirty="0"/>
              <a:t>Sequential</a:t>
            </a:r>
            <a:r>
              <a:rPr kumimoji="1" lang="ko-KR" altLang="en-US" dirty="0"/>
              <a:t>한 방법과 마찬가지로</a:t>
            </a:r>
            <a:endParaRPr kumimoji="1" lang="en-US" altLang="ko-KR" dirty="0"/>
          </a:p>
          <a:p>
            <a:r>
              <a:rPr kumimoji="1" lang="ko-KR" altLang="en-US" dirty="0"/>
              <a:t>물체를 탐지한 후 후처리 과정이 필요하기 때문에</a:t>
            </a:r>
            <a:endParaRPr kumimoji="1" lang="en-US" altLang="ko-KR" dirty="0"/>
          </a:p>
          <a:p>
            <a:r>
              <a:rPr kumimoji="1" lang="ko-KR" altLang="en-US" dirty="0"/>
              <a:t>병목현상 혹은 수작업을 </a:t>
            </a:r>
            <a:r>
              <a:rPr kumimoji="1" lang="ko-KR" altLang="en-US" dirty="0" err="1"/>
              <a:t>필요로한다는</a:t>
            </a:r>
            <a:r>
              <a:rPr kumimoji="1" lang="ko-KR" altLang="en-US" dirty="0"/>
              <a:t> 단점을 갖고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419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</a:t>
            </a:r>
            <a:r>
              <a:rPr kumimoji="1" lang="en-US" altLang="ko-KR" dirty="0"/>
              <a:t> DETR</a:t>
            </a:r>
            <a:r>
              <a:rPr kumimoji="1" lang="ko-KR" altLang="en-US" dirty="0"/>
              <a:t>을 기반으로 트랜스포머 구조를 </a:t>
            </a:r>
            <a:r>
              <a:rPr kumimoji="1" lang="en-US" altLang="ko-KR" dirty="0"/>
              <a:t>hoi</a:t>
            </a:r>
            <a:r>
              <a:rPr kumimoji="1" lang="ko-KR" altLang="en-US" dirty="0"/>
              <a:t>에 활용한</a:t>
            </a:r>
            <a:endParaRPr kumimoji="1" lang="en-US" altLang="ko-KR" dirty="0"/>
          </a:p>
          <a:p>
            <a:r>
              <a:rPr kumimoji="1" lang="en-US" altLang="ko-KR" dirty="0"/>
              <a:t>HOTR</a:t>
            </a:r>
            <a:r>
              <a:rPr kumimoji="1" lang="ko-KR" altLang="en-US" dirty="0"/>
              <a:t>가 제시되었습니다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HOTR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를 통해 후처리 과정을 없애고 </a:t>
            </a:r>
            <a:r>
              <a:rPr kumimoji="1" lang="en-US" altLang="ko-KR" dirty="0"/>
              <a:t>end to end</a:t>
            </a:r>
            <a:r>
              <a:rPr kumimoji="1" lang="ko-KR" altLang="en-US" dirty="0"/>
              <a:t>로 학습이 가능하도록 설계했습니다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6344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DETR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object detection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를 활용한 것으로</a:t>
            </a:r>
            <a:endParaRPr kumimoji="1" lang="en-US" altLang="ko-KR" dirty="0"/>
          </a:p>
          <a:p>
            <a:r>
              <a:rPr kumimoji="1" lang="en-US" altLang="ko-KR" dirty="0"/>
              <a:t>CNN backbone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encoder, decoder</a:t>
            </a:r>
            <a:r>
              <a:rPr kumimoji="1" lang="ko-KR" altLang="en-US" dirty="0"/>
              <a:t>를 포함하는 </a:t>
            </a:r>
            <a:r>
              <a:rPr kumimoji="1" lang="en-US" altLang="ko-KR" dirty="0"/>
              <a:t>transformer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feed forward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구성되어있습니다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8830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CNN backbone</a:t>
            </a:r>
            <a:r>
              <a:rPr kumimoji="1" lang="ko-KR" altLang="en-US" dirty="0"/>
              <a:t>을 통과하여 얻은 </a:t>
            </a:r>
            <a:r>
              <a:rPr kumimoji="1" lang="en-US" altLang="ko-KR" dirty="0"/>
              <a:t>feature map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positional encoding</a:t>
            </a:r>
            <a:r>
              <a:rPr kumimoji="1" lang="ko-KR" altLang="en-US" dirty="0"/>
              <a:t>정보가 더해져</a:t>
            </a:r>
            <a:endParaRPr kumimoji="1" lang="en-US" altLang="ko-KR" dirty="0"/>
          </a:p>
          <a:p>
            <a:r>
              <a:rPr kumimoji="1" lang="en-US" altLang="ko-KR" dirty="0"/>
              <a:t>encoder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input</a:t>
            </a:r>
            <a:r>
              <a:rPr kumimoji="1" lang="ko-KR" altLang="en-US" dirty="0"/>
              <a:t>으로 입력됩니다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798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Input</a:t>
            </a:r>
            <a:r>
              <a:rPr kumimoji="1" lang="ko-KR" altLang="en-US" dirty="0"/>
              <a:t>과 함께 입력되는 </a:t>
            </a:r>
            <a:r>
              <a:rPr kumimoji="1" lang="en-US" altLang="ko-KR" dirty="0"/>
              <a:t>positional encoding</a:t>
            </a:r>
            <a:r>
              <a:rPr kumimoji="1" lang="ko-KR" altLang="en-US" dirty="0"/>
              <a:t>은 </a:t>
            </a:r>
            <a:endParaRPr kumimoji="1" lang="en-US" altLang="ko-KR" dirty="0"/>
          </a:p>
          <a:p>
            <a:r>
              <a:rPr kumimoji="1" lang="ko-KR" altLang="en-US" dirty="0"/>
              <a:t>입력데이터의 순서를 고려하기 위해 추가적으로 제공해주는 데이터입니다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위치 정보를 제공해주기 위해 다음과 같은 조건을 </a:t>
            </a:r>
            <a:r>
              <a:rPr kumimoji="1" lang="ko-KR" altLang="en-US" dirty="0" err="1"/>
              <a:t>충족해야하는데</a:t>
            </a:r>
            <a:endParaRPr kumimoji="1" lang="en-US" altLang="ko-KR" dirty="0"/>
          </a:p>
          <a:p>
            <a:r>
              <a:rPr kumimoji="1" lang="ko-KR" altLang="en-US" dirty="0"/>
              <a:t>첫번째로 각 </a:t>
            </a:r>
            <a:r>
              <a:rPr kumimoji="1" lang="en-US" altLang="ko-KR" dirty="0"/>
              <a:t>time-step</a:t>
            </a:r>
            <a:r>
              <a:rPr kumimoji="1" lang="ko-KR" altLang="en-US" dirty="0"/>
              <a:t>에서 유일한 </a:t>
            </a:r>
            <a:r>
              <a:rPr kumimoji="1" lang="en-US" altLang="ko-KR" dirty="0"/>
              <a:t>encoding</a:t>
            </a:r>
            <a:r>
              <a:rPr kumimoji="1" lang="ko-KR" altLang="en-US" dirty="0"/>
              <a:t>값을 </a:t>
            </a:r>
            <a:r>
              <a:rPr kumimoji="1" lang="ko-KR" altLang="en-US" dirty="0" err="1"/>
              <a:t>출력해야하고</a:t>
            </a:r>
            <a:endParaRPr kumimoji="1" lang="en-US" altLang="ko-KR" dirty="0"/>
          </a:p>
          <a:p>
            <a:r>
              <a:rPr kumimoji="1" lang="ko-KR" altLang="en-US" dirty="0"/>
              <a:t>입력데이터의 길이가 달라도 </a:t>
            </a:r>
            <a:r>
              <a:rPr kumimoji="1" lang="en-US" altLang="ko-KR" dirty="0"/>
              <a:t>time-step </a:t>
            </a:r>
            <a:r>
              <a:rPr kumimoji="1" lang="ko-KR" altLang="en-US" dirty="0"/>
              <a:t>간의 거리는 </a:t>
            </a:r>
            <a:r>
              <a:rPr kumimoji="1" lang="ko-KR" altLang="en-US" dirty="0" err="1"/>
              <a:t>일정해야합니다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Transformer</a:t>
            </a:r>
            <a:r>
              <a:rPr kumimoji="1" lang="ko-KR" altLang="en-US" dirty="0"/>
              <a:t>에서 사용되는 </a:t>
            </a:r>
            <a:r>
              <a:rPr kumimoji="1" lang="en-US" altLang="ko-KR" dirty="0"/>
              <a:t>positional encoding </a:t>
            </a:r>
            <a:r>
              <a:rPr kumimoji="1" lang="ko-KR" altLang="en-US" dirty="0"/>
              <a:t>방법은 </a:t>
            </a:r>
            <a:r>
              <a:rPr kumimoji="1" lang="en-US" altLang="ko-KR" dirty="0"/>
              <a:t>sinusoidal positional encoding</a:t>
            </a:r>
            <a:r>
              <a:rPr kumimoji="1" lang="ko-KR" altLang="en-US" dirty="0"/>
              <a:t>으로</a:t>
            </a:r>
            <a:endParaRPr kumimoji="1" lang="en-US" altLang="ko-KR" dirty="0"/>
          </a:p>
          <a:p>
            <a:r>
              <a:rPr kumimoji="1" lang="ko-KR" altLang="en-US" dirty="0"/>
              <a:t>위와 같은 공식을 통해</a:t>
            </a:r>
            <a:endParaRPr kumimoji="1" lang="en-US" altLang="ko-KR" dirty="0"/>
          </a:p>
          <a:p>
            <a:r>
              <a:rPr kumimoji="1" lang="ko-KR" altLang="en-US" dirty="0"/>
              <a:t>각</a:t>
            </a:r>
            <a:r>
              <a:rPr kumimoji="1" lang="en-US" altLang="ko-KR" dirty="0"/>
              <a:t> </a:t>
            </a:r>
            <a:r>
              <a:rPr kumimoji="1" lang="ko-KR" altLang="en-US" dirty="0"/>
              <a:t>위치마다 고유하면서 일정한 </a:t>
            </a:r>
            <a:r>
              <a:rPr kumimoji="1" lang="en-US" altLang="ko-KR" dirty="0"/>
              <a:t>time-step</a:t>
            </a:r>
            <a:r>
              <a:rPr kumimoji="1" lang="ko-KR" altLang="en-US" dirty="0"/>
              <a:t>을 갖는 위치정보를 얻을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2366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다시 돌아와서 </a:t>
            </a:r>
            <a:r>
              <a:rPr kumimoji="1" lang="en-US" altLang="ko-KR" dirty="0"/>
              <a:t>positional encoding</a:t>
            </a:r>
            <a:r>
              <a:rPr kumimoji="1" lang="ko-KR" altLang="en-US" dirty="0"/>
              <a:t>과 입력데이터가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를 거친 후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Decoder</a:t>
            </a:r>
            <a:r>
              <a:rPr kumimoji="1" lang="ko-KR" altLang="en-US" dirty="0"/>
              <a:t>에서는</a:t>
            </a:r>
            <a:endParaRPr kumimoji="1" lang="en-US" altLang="ko-KR" dirty="0"/>
          </a:p>
          <a:p>
            <a:r>
              <a:rPr kumimoji="1" lang="en-US" altLang="ko-KR" dirty="0"/>
              <a:t>Class</a:t>
            </a:r>
            <a:r>
              <a:rPr kumimoji="1" lang="ko-KR" altLang="en-US" dirty="0"/>
              <a:t>개수만큼의 </a:t>
            </a:r>
            <a:r>
              <a:rPr kumimoji="1" lang="en-US" altLang="ko-KR" dirty="0"/>
              <a:t>object query</a:t>
            </a:r>
            <a:r>
              <a:rPr kumimoji="1" lang="ko-KR" altLang="en-US" dirty="0"/>
              <a:t>가 생성되고</a:t>
            </a:r>
            <a:r>
              <a:rPr kumimoji="1" lang="en-US" altLang="ko-KR" dirty="0"/>
              <a:t> decoder</a:t>
            </a:r>
            <a:r>
              <a:rPr kumimoji="1" lang="ko-KR" altLang="en-US" dirty="0"/>
              <a:t>의 입력됩니다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그리고 </a:t>
            </a:r>
            <a:r>
              <a:rPr kumimoji="1" lang="en-US" altLang="ko-KR" dirty="0"/>
              <a:t>encoder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로 작동하여</a:t>
            </a:r>
            <a:endParaRPr kumimoji="1" lang="en-US" altLang="ko-KR" dirty="0"/>
          </a:p>
          <a:p>
            <a:r>
              <a:rPr kumimoji="1" lang="en-US" altLang="ko-KR" dirty="0"/>
              <a:t>Multi-head attention</a:t>
            </a:r>
            <a:r>
              <a:rPr kumimoji="1" lang="ko-KR" altLang="en-US" dirty="0"/>
              <a:t>을 수행합니다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개수만큼 각각 </a:t>
            </a:r>
            <a:r>
              <a:rPr kumimoji="1" lang="en-US" altLang="ko-KR" dirty="0"/>
              <a:t>feed forward network</a:t>
            </a:r>
            <a:r>
              <a:rPr kumimoji="1" lang="ko-KR" altLang="en-US" dirty="0"/>
              <a:t>을 거쳐 </a:t>
            </a:r>
            <a:r>
              <a:rPr kumimoji="1" lang="en-US" altLang="ko-KR" dirty="0"/>
              <a:t>object class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정보를 출력합니다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Transformer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class </a:t>
            </a:r>
            <a:r>
              <a:rPr kumimoji="1" lang="ko-KR" altLang="en-US" dirty="0"/>
              <a:t>개수만큼 </a:t>
            </a:r>
            <a:r>
              <a:rPr kumimoji="1" lang="en-US" altLang="ko-KR" dirty="0"/>
              <a:t>output</a:t>
            </a:r>
            <a:r>
              <a:rPr kumimoji="1" lang="ko-KR" altLang="en-US" dirty="0"/>
              <a:t>으로 나온 결과는 다시 </a:t>
            </a:r>
            <a:r>
              <a:rPr kumimoji="1" lang="en-US" altLang="ko-KR" dirty="0"/>
              <a:t>feed forward network</a:t>
            </a:r>
            <a:r>
              <a:rPr kumimoji="1" lang="ko-KR" altLang="en-US" dirty="0"/>
              <a:t>를 통과하여</a:t>
            </a:r>
            <a:endParaRPr kumimoji="1" lang="en-US" altLang="ko-KR" dirty="0"/>
          </a:p>
          <a:p>
            <a:r>
              <a:rPr kumimoji="1" lang="en-US" altLang="ko-KR" dirty="0"/>
              <a:t>bounding box</a:t>
            </a:r>
            <a:r>
              <a:rPr kumimoji="1" lang="ko-KR" altLang="en-US" dirty="0"/>
              <a:t>의 크기와 위치를 동시에 예측합니다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0249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HOTR</a:t>
            </a:r>
            <a:r>
              <a:rPr kumimoji="1" lang="ko-KR" altLang="en-US" dirty="0"/>
              <a:t>의 저자는 위와 같은 </a:t>
            </a:r>
            <a:r>
              <a:rPr kumimoji="1" lang="en-US" altLang="ko-KR" dirty="0"/>
              <a:t>DETR</a:t>
            </a:r>
            <a:r>
              <a:rPr kumimoji="1" lang="ko-KR" altLang="en-US" dirty="0"/>
              <a:t>의 구조를 살짝 변형함과 동시에</a:t>
            </a:r>
            <a:endParaRPr kumimoji="1" lang="en-US" altLang="ko-KR" dirty="0"/>
          </a:p>
          <a:p>
            <a:r>
              <a:rPr kumimoji="1" lang="en-US" altLang="ko-KR" dirty="0"/>
              <a:t>HO pointer</a:t>
            </a:r>
            <a:r>
              <a:rPr kumimoji="1" lang="ko-KR" altLang="en-US" dirty="0"/>
              <a:t>라는 개념을 도입하여</a:t>
            </a:r>
            <a:endParaRPr kumimoji="1" lang="en-US" altLang="ko-KR" dirty="0"/>
          </a:p>
          <a:p>
            <a:r>
              <a:rPr kumimoji="1" lang="ko-KR" altLang="en-US" dirty="0"/>
              <a:t>기존 </a:t>
            </a:r>
            <a:r>
              <a:rPr kumimoji="1" lang="en-US" altLang="ko-KR" dirty="0"/>
              <a:t>human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를 먼저 탐지한 후 </a:t>
            </a:r>
            <a:r>
              <a:rPr kumimoji="1" lang="en-US" altLang="ko-KR" dirty="0"/>
              <a:t>interaction</a:t>
            </a:r>
            <a:r>
              <a:rPr kumimoji="1" lang="ko-KR" altLang="en-US" dirty="0"/>
              <a:t>을 찾던 방식과 달리</a:t>
            </a:r>
            <a:endParaRPr kumimoji="1" lang="en-US" altLang="ko-KR" dirty="0"/>
          </a:p>
          <a:p>
            <a:r>
              <a:rPr kumimoji="1" lang="en-US" altLang="ko-KR" dirty="0"/>
              <a:t>Human interaction object</a:t>
            </a:r>
            <a:r>
              <a:rPr kumimoji="1" lang="ko-KR" altLang="en-US" dirty="0"/>
              <a:t>를 한번에 예측하는 </a:t>
            </a:r>
            <a:r>
              <a:rPr kumimoji="1" lang="en-US" altLang="ko-KR" dirty="0"/>
              <a:t>set prediction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가능하게했습니다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13465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기존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의 한 개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를</a:t>
            </a:r>
            <a:endParaRPr kumimoji="1" lang="en-US" altLang="ko-KR" dirty="0"/>
          </a:p>
          <a:p>
            <a:r>
              <a:rPr kumimoji="1" lang="en-US" altLang="ko-KR" dirty="0"/>
              <a:t>parallel</a:t>
            </a:r>
            <a:r>
              <a:rPr kumimoji="1" lang="ko-KR" altLang="en-US" dirty="0"/>
              <a:t>한 방법으로 </a:t>
            </a:r>
            <a:r>
              <a:rPr kumimoji="1" lang="en-US" altLang="ko-KR" dirty="0"/>
              <a:t>Instance decoder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interaction decoder</a:t>
            </a:r>
            <a:r>
              <a:rPr kumimoji="1" lang="ko-KR" altLang="en-US" dirty="0"/>
              <a:t> 두개를 사용했고</a:t>
            </a:r>
            <a:endParaRPr kumimoji="1" lang="en-US" altLang="ko-KR" dirty="0"/>
          </a:p>
          <a:p>
            <a:r>
              <a:rPr kumimoji="1" lang="ko-KR" altLang="en-US" dirty="0"/>
              <a:t>두개의 </a:t>
            </a:r>
            <a:r>
              <a:rPr kumimoji="1" lang="en-US" altLang="ko-KR" dirty="0"/>
              <a:t>decoder</a:t>
            </a:r>
            <a:r>
              <a:rPr kumimoji="1" lang="ko-KR" altLang="en-US" dirty="0"/>
              <a:t>에서 나온 각각의 결과를 </a:t>
            </a:r>
            <a:r>
              <a:rPr kumimoji="1" lang="en-US" altLang="ko-KR" dirty="0"/>
              <a:t>HO pointer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사용하여</a:t>
            </a:r>
            <a:endParaRPr kumimoji="1" lang="en-US" altLang="ko-KR" dirty="0"/>
          </a:p>
          <a:p>
            <a:r>
              <a:rPr kumimoji="1" lang="ko-KR" altLang="en-US" dirty="0"/>
              <a:t>합쳐 </a:t>
            </a:r>
            <a:r>
              <a:rPr kumimoji="1" lang="en-US" altLang="ko-KR" dirty="0"/>
              <a:t>feed forward</a:t>
            </a:r>
            <a:r>
              <a:rPr kumimoji="1" lang="ko-KR" altLang="en-US" dirty="0"/>
              <a:t>를 통해 </a:t>
            </a:r>
            <a:r>
              <a:rPr kumimoji="1" lang="en-US" altLang="ko-KR" dirty="0"/>
              <a:t>&lt;human, object, interaction&gt; triplet</a:t>
            </a:r>
            <a:r>
              <a:rPr kumimoji="1" lang="ko-KR" altLang="en-US" dirty="0"/>
              <a:t>을 예측했습니다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613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Hoi</a:t>
            </a:r>
            <a:r>
              <a:rPr kumimoji="1" lang="ko-KR" altLang="en-US" dirty="0"/>
              <a:t>에서 사용되는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은</a:t>
            </a:r>
            <a:endParaRPr kumimoji="1" lang="en-US" altLang="ko-KR" dirty="0"/>
          </a:p>
          <a:p>
            <a:r>
              <a:rPr kumimoji="1" lang="en-US" altLang="ko-KR" dirty="0" err="1"/>
              <a:t>Hico</a:t>
            </a:r>
            <a:r>
              <a:rPr kumimoji="1" lang="en-US" altLang="ko-KR" dirty="0"/>
              <a:t>-det, v-coco, </a:t>
            </a:r>
            <a:r>
              <a:rPr kumimoji="1" lang="en-US" altLang="ko-KR" dirty="0" err="1"/>
              <a:t>tuhoi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등이 있지만</a:t>
            </a:r>
            <a:endParaRPr kumimoji="1" lang="en-US" altLang="ko-KR" dirty="0"/>
          </a:p>
          <a:p>
            <a:r>
              <a:rPr kumimoji="1" lang="ko-KR" altLang="en-US" dirty="0"/>
              <a:t>대표적인 </a:t>
            </a:r>
            <a:r>
              <a:rPr kumimoji="1" lang="en-US" altLang="ko-KR" dirty="0" err="1"/>
              <a:t>hico</a:t>
            </a:r>
            <a:r>
              <a:rPr kumimoji="1" lang="en-US" altLang="ko-KR" dirty="0"/>
              <a:t>-det</a:t>
            </a:r>
            <a:r>
              <a:rPr kumimoji="1" lang="ko-KR" altLang="en-US" dirty="0"/>
              <a:t>을 살펴보면</a:t>
            </a:r>
            <a:endParaRPr kumimoji="1" lang="en-US" altLang="ko-KR" dirty="0"/>
          </a:p>
          <a:p>
            <a:r>
              <a:rPr kumimoji="1" lang="en-US" altLang="ko-KR" dirty="0"/>
              <a:t>600</a:t>
            </a:r>
            <a:r>
              <a:rPr kumimoji="1" lang="ko-KR" altLang="en-US" dirty="0"/>
              <a:t>가지의 </a:t>
            </a:r>
            <a:r>
              <a:rPr kumimoji="1" lang="en-US" altLang="ko-KR" dirty="0"/>
              <a:t>interaction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117</a:t>
            </a:r>
            <a:r>
              <a:rPr kumimoji="1" lang="ko-KR" altLang="en-US" dirty="0"/>
              <a:t>개의 동사</a:t>
            </a:r>
            <a:r>
              <a:rPr kumimoji="1" lang="en-US" altLang="ko-KR" dirty="0"/>
              <a:t>, 80</a:t>
            </a:r>
            <a:r>
              <a:rPr kumimoji="1" lang="ko-KR" altLang="en-US" dirty="0"/>
              <a:t>가지의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를 포함하고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61022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HOTR</a:t>
            </a:r>
            <a:r>
              <a:rPr kumimoji="1" lang="ko-KR" altLang="en-US" dirty="0"/>
              <a:t>는 이와 같은 방법으로</a:t>
            </a:r>
            <a:endParaRPr kumimoji="1" lang="en-US" altLang="ko-KR" dirty="0"/>
          </a:p>
          <a:p>
            <a:r>
              <a:rPr kumimoji="1" lang="ko-KR" altLang="en-US" dirty="0"/>
              <a:t>현재 </a:t>
            </a:r>
            <a:r>
              <a:rPr kumimoji="1" lang="en-US" altLang="ko-KR" dirty="0"/>
              <a:t>human object interaction detection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SOTA </a:t>
            </a:r>
            <a:r>
              <a:rPr kumimoji="1" lang="ko-KR" altLang="en-US" dirty="0"/>
              <a:t>모델을 달성하였습니다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3274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이상 발표를 마치겠습니다</a:t>
            </a:r>
            <a:r>
              <a:rPr kumimoji="1" lang="en-US" altLang="ko-Kore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735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Annotation</a:t>
            </a:r>
            <a:r>
              <a:rPr kumimoji="1" lang="ko-KR" altLang="en-US" dirty="0"/>
              <a:t>은</a:t>
            </a:r>
            <a:endParaRPr kumimoji="1" lang="en-US" altLang="ko-KR" dirty="0"/>
          </a:p>
          <a:p>
            <a:r>
              <a:rPr kumimoji="1" lang="en-US" altLang="ko-KR" dirty="0"/>
              <a:t>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box</a:t>
            </a:r>
          </a:p>
          <a:p>
            <a:r>
              <a:rPr kumimoji="1" lang="en-US" altLang="ko-KR" dirty="0"/>
              <a:t>Object box</a:t>
            </a:r>
          </a:p>
          <a:p>
            <a:r>
              <a:rPr kumimoji="1" lang="ko-KR" altLang="en-US" dirty="0"/>
              <a:t>마지막으로 사람과 물체를 이어주는 </a:t>
            </a:r>
            <a:r>
              <a:rPr kumimoji="1" lang="en-US" altLang="ko-KR" dirty="0"/>
              <a:t>interaction</a:t>
            </a:r>
            <a:r>
              <a:rPr kumimoji="1" lang="ko-KR" altLang="en-US" dirty="0"/>
              <a:t>을 표시해주어야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7311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Hoi</a:t>
            </a:r>
            <a:r>
              <a:rPr kumimoji="1" lang="ko-KR" altLang="en-US" dirty="0"/>
              <a:t>에서 사용하는 평가지표는</a:t>
            </a:r>
            <a:endParaRPr kumimoji="1" lang="en-US" altLang="ko-KR" dirty="0"/>
          </a:p>
          <a:p>
            <a:r>
              <a:rPr kumimoji="1" lang="en-US" altLang="ko-KR" dirty="0"/>
              <a:t>Role AP</a:t>
            </a:r>
            <a:r>
              <a:rPr kumimoji="1" lang="ko-KR" altLang="en-US" dirty="0"/>
              <a:t>로 다음과 같은 조건에서 </a:t>
            </a:r>
            <a:r>
              <a:rPr kumimoji="1" lang="en-US" altLang="ko-KR" dirty="0"/>
              <a:t>true </a:t>
            </a:r>
            <a:r>
              <a:rPr kumimoji="1" lang="en-US" altLang="ko-KR" dirty="0" err="1"/>
              <a:t>positiv</a:t>
            </a:r>
            <a:r>
              <a:rPr kumimoji="1" lang="ko-KR" altLang="en-US" dirty="0"/>
              <a:t>로 간주합니다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첫번째로 예측한 </a:t>
            </a:r>
            <a:r>
              <a:rPr kumimoji="1" lang="en-US" altLang="ko-KR" dirty="0"/>
              <a:t>human box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ground truth box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iou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이상일때</a:t>
            </a:r>
            <a:endParaRPr kumimoji="1" lang="en-US" altLang="ko-KR" dirty="0"/>
          </a:p>
          <a:p>
            <a:r>
              <a:rPr kumimoji="1" lang="ko-KR" altLang="en-US" dirty="0"/>
              <a:t>두번째로 예측한 </a:t>
            </a:r>
            <a:r>
              <a:rPr kumimoji="1" lang="en-US" altLang="ko-KR" dirty="0"/>
              <a:t>object box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ground truth box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iou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이상일때</a:t>
            </a:r>
            <a:endParaRPr kumimoji="1" lang="en-US" altLang="ko-KR" dirty="0"/>
          </a:p>
          <a:p>
            <a:r>
              <a:rPr kumimoji="1" lang="ko-KR" altLang="en-US" dirty="0"/>
              <a:t>마지막으로 예측한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ground truth</a:t>
            </a:r>
            <a:r>
              <a:rPr kumimoji="1" lang="ko-KR" altLang="en-US" dirty="0"/>
              <a:t>와 </a:t>
            </a:r>
            <a:r>
              <a:rPr kumimoji="1" lang="ko-KR" altLang="en-US" dirty="0" err="1"/>
              <a:t>일치할때</a:t>
            </a:r>
            <a:endParaRPr kumimoji="1" lang="en-US" altLang="ko-KR" dirty="0"/>
          </a:p>
          <a:p>
            <a:r>
              <a:rPr kumimoji="1" lang="en-US" altLang="ko-KR" dirty="0"/>
              <a:t>target object</a:t>
            </a:r>
            <a:r>
              <a:rPr kumimoji="1" lang="ko-KR" altLang="en-US" dirty="0"/>
              <a:t>의 카테고리가 정확한지는 고려하지 않았지만</a:t>
            </a:r>
            <a:endParaRPr kumimoji="1" lang="en-US" altLang="ko-KR" dirty="0"/>
          </a:p>
          <a:p>
            <a:r>
              <a:rPr kumimoji="1" lang="en-US" altLang="ko-KR" dirty="0" err="1"/>
              <a:t>interactNet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논문에서는 이러한 방법으로도 </a:t>
            </a:r>
            <a:r>
              <a:rPr kumimoji="1" lang="en-US" altLang="ko-KR" dirty="0"/>
              <a:t>object </a:t>
            </a:r>
            <a:r>
              <a:rPr kumimoji="1" lang="ko-KR" altLang="en-US" dirty="0"/>
              <a:t>카테고리를 예측이 가능하다고 설명했습니다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다음으로 </a:t>
            </a:r>
            <a:r>
              <a:rPr kumimoji="1" lang="en-US" altLang="ko-KR" dirty="0"/>
              <a:t>ap-agent</a:t>
            </a:r>
            <a:r>
              <a:rPr kumimoji="1" lang="ko-KR" altLang="en-US" dirty="0"/>
              <a:t>라는 평가방법도 존재합니다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앞서 언급한</a:t>
            </a:r>
            <a:endParaRPr kumimoji="1" lang="en-US" altLang="ko-KR" dirty="0"/>
          </a:p>
          <a:p>
            <a:r>
              <a:rPr kumimoji="1" lang="en-US" altLang="ko-KR" dirty="0"/>
              <a:t>Human</a:t>
            </a:r>
            <a:r>
              <a:rPr kumimoji="1" lang="ko-KR" altLang="en-US" dirty="0"/>
              <a:t> </a:t>
            </a:r>
            <a:r>
              <a:rPr kumimoji="1" lang="en-US" altLang="ko-KR" dirty="0"/>
              <a:t>box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iou</a:t>
            </a:r>
            <a:r>
              <a:rPr kumimoji="1" lang="en-US" altLang="ko-KR" dirty="0"/>
              <a:t> 0.5</a:t>
            </a:r>
            <a:r>
              <a:rPr kumimoji="1" lang="ko-KR" altLang="en-US" dirty="0"/>
              <a:t>이상이라는 조건과</a:t>
            </a:r>
            <a:endParaRPr kumimoji="1" lang="en-US" altLang="ko-KR" dirty="0"/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이 일치하는 조건 두개를 이용하여</a:t>
            </a:r>
            <a:endParaRPr kumimoji="1" lang="en-US" altLang="ko-KR" dirty="0"/>
          </a:p>
          <a:p>
            <a:r>
              <a:rPr kumimoji="1" lang="en-US" altLang="ko-KR" dirty="0"/>
              <a:t>Object</a:t>
            </a:r>
            <a:r>
              <a:rPr kumimoji="1" lang="ko-KR" altLang="en-US" dirty="0"/>
              <a:t>가 없는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의 경우 활용되는 평가방법입니다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8210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Hoi</a:t>
            </a:r>
            <a:r>
              <a:rPr kumimoji="1" lang="ko-KR" altLang="en-US" dirty="0"/>
              <a:t>에서 예측 실패사례는 다음과 같이</a:t>
            </a:r>
            <a:endParaRPr kumimoji="1" lang="en-US" altLang="ko-KR" dirty="0"/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을 잘못 예측하거나</a:t>
            </a:r>
            <a:endParaRPr kumimoji="1" lang="en-US" altLang="ko-KR" dirty="0"/>
          </a:p>
          <a:p>
            <a:r>
              <a:rPr kumimoji="1" lang="ko-KR" altLang="en-US" dirty="0"/>
              <a:t>행동하는 사람과 물체를 잘못 예측하거나</a:t>
            </a:r>
            <a:endParaRPr kumimoji="1" lang="en-US" altLang="ko-KR" dirty="0"/>
          </a:p>
          <a:p>
            <a:r>
              <a:rPr kumimoji="1" lang="ko-KR" altLang="en-US" dirty="0"/>
              <a:t>물체를 잘못 분류하는 등이 있습니다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4337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en-US" dirty="0"/>
              <a:t>Hoi</a:t>
            </a:r>
            <a:r>
              <a:rPr kumimoji="1" lang="ko-KR" altLang="en-US" dirty="0"/>
              <a:t> 방법에는 </a:t>
            </a:r>
            <a:r>
              <a:rPr kumimoji="1" lang="en-US" altLang="ko-KR" dirty="0"/>
              <a:t>sequential hoi detection, parallel hoi detection</a:t>
            </a:r>
          </a:p>
          <a:p>
            <a:r>
              <a:rPr kumimoji="1" lang="ko-KR" altLang="en-US" dirty="0"/>
              <a:t>마지막으로 최근에 </a:t>
            </a:r>
            <a:r>
              <a:rPr kumimoji="1" lang="en-US" altLang="ko-KR" dirty="0"/>
              <a:t>transformer</a:t>
            </a:r>
            <a:r>
              <a:rPr kumimoji="1" lang="ko-KR" altLang="en-US" dirty="0"/>
              <a:t>를 활용하는 방법이 제시되고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948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 err="1"/>
              <a:t>Sequntial</a:t>
            </a:r>
            <a:r>
              <a:rPr kumimoji="1" lang="ko-KR" altLang="en-US" dirty="0"/>
              <a:t>한 방법을 사용한 모델로는 </a:t>
            </a:r>
            <a:r>
              <a:rPr kumimoji="1" lang="en-US" altLang="ko-KR" dirty="0" err="1"/>
              <a:t>interactNet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iCAN</a:t>
            </a:r>
            <a:r>
              <a:rPr kumimoji="1" lang="ko-KR" altLang="en-US" dirty="0"/>
              <a:t>이 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Sequential</a:t>
            </a:r>
            <a:r>
              <a:rPr kumimoji="1" lang="ko-KR" altLang="en-US" dirty="0"/>
              <a:t>한 방법론을 사용한 모델들은</a:t>
            </a:r>
            <a:endParaRPr kumimoji="1" lang="en-US" altLang="ko-KR" dirty="0"/>
          </a:p>
          <a:p>
            <a:r>
              <a:rPr kumimoji="1" lang="en-US" altLang="ko-KR" dirty="0"/>
              <a:t>2 stage</a:t>
            </a:r>
            <a:r>
              <a:rPr kumimoji="1" lang="ko-KR" altLang="en-US" dirty="0"/>
              <a:t>로 이루어져 있으며</a:t>
            </a:r>
            <a:endParaRPr kumimoji="1" lang="en-US" altLang="ko-KR" dirty="0"/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human-object proposal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proposal classification</a:t>
            </a:r>
            <a:r>
              <a:rPr kumimoji="1" lang="ko-KR" altLang="en-US" dirty="0"/>
              <a:t>으로 </a:t>
            </a:r>
            <a:r>
              <a:rPr kumimoji="1" lang="ko-KR" altLang="en-US" dirty="0" err="1"/>
              <a:t>이루어져있습니다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Sequential</a:t>
            </a:r>
            <a:r>
              <a:rPr kumimoji="1" lang="ko-KR" altLang="en-US" dirty="0"/>
              <a:t>한 방법론은</a:t>
            </a:r>
            <a:endParaRPr kumimoji="1" lang="en-US" altLang="ko-KR" dirty="0"/>
          </a:p>
          <a:p>
            <a:r>
              <a:rPr kumimoji="1" lang="ko-KR" altLang="en-US" dirty="0"/>
              <a:t>공통적으로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와 같은 개념을 사용합니다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모델마다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를 활용하는 방법은 다양하지만</a:t>
            </a:r>
            <a:endParaRPr kumimoji="1" lang="en-US" altLang="ko-KR" dirty="0"/>
          </a:p>
          <a:p>
            <a:r>
              <a:rPr kumimoji="1" lang="ko-KR" altLang="en-US" dirty="0"/>
              <a:t>대략적으로</a:t>
            </a:r>
            <a:endParaRPr kumimoji="1" lang="en-US" altLang="ko-KR" dirty="0"/>
          </a:p>
          <a:p>
            <a:r>
              <a:rPr kumimoji="1" lang="ko-KR" altLang="en-US" dirty="0"/>
              <a:t>각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는</a:t>
            </a:r>
            <a:endParaRPr kumimoji="1" lang="en-US" altLang="ko-KR" dirty="0"/>
          </a:p>
          <a:p>
            <a:r>
              <a:rPr kumimoji="1" lang="ko-KR" altLang="en-US" dirty="0"/>
              <a:t>사람과 물체를 </a:t>
            </a:r>
            <a:r>
              <a:rPr kumimoji="1" lang="en-US" altLang="ko-KR" dirty="0"/>
              <a:t>detect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branch, </a:t>
            </a:r>
          </a:p>
          <a:p>
            <a:r>
              <a:rPr kumimoji="1" lang="en-US" altLang="ko-KR" dirty="0"/>
              <a:t>action</a:t>
            </a:r>
            <a:r>
              <a:rPr kumimoji="1" lang="ko-KR" altLang="en-US" dirty="0"/>
              <a:t>을 분류하는 </a:t>
            </a:r>
            <a:r>
              <a:rPr kumimoji="1" lang="en-US" altLang="ko-KR" dirty="0"/>
              <a:t>branch, </a:t>
            </a:r>
          </a:p>
          <a:p>
            <a:r>
              <a:rPr kumimoji="1" lang="ko-KR" altLang="en-US" dirty="0"/>
              <a:t>상호작용을 예측하는 </a:t>
            </a:r>
            <a:r>
              <a:rPr kumimoji="1" lang="en-US" altLang="ko-KR" dirty="0"/>
              <a:t>branch</a:t>
            </a:r>
            <a:r>
              <a:rPr kumimoji="1" lang="ko-KR" altLang="en-US" dirty="0"/>
              <a:t>로 볼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8669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Sequential</a:t>
            </a:r>
            <a:r>
              <a:rPr kumimoji="1" lang="ko-KR" altLang="en-US" dirty="0"/>
              <a:t>한 방법론을 사용한 모델 중 </a:t>
            </a:r>
            <a:r>
              <a:rPr kumimoji="1" lang="en-US" altLang="ko-KR" dirty="0" err="1"/>
              <a:t>interactNet</a:t>
            </a:r>
            <a:r>
              <a:rPr kumimoji="1" lang="ko-KR" altLang="en-US" dirty="0"/>
              <a:t>을 좀 더 자세히 살펴보면</a:t>
            </a:r>
            <a:endParaRPr kumimoji="1" lang="en-US" altLang="ko-KR" dirty="0"/>
          </a:p>
          <a:p>
            <a:r>
              <a:rPr kumimoji="1" lang="en-US" altLang="ko-KR" dirty="0"/>
              <a:t>Object detection branch</a:t>
            </a:r>
            <a:r>
              <a:rPr kumimoji="1" lang="ko-KR" altLang="en-US" dirty="0"/>
              <a:t>와</a:t>
            </a:r>
            <a:endParaRPr kumimoji="1" lang="en-US" altLang="ko-KR" dirty="0"/>
          </a:p>
          <a:p>
            <a:r>
              <a:rPr kumimoji="1" lang="en-US" altLang="ko-KR" dirty="0"/>
              <a:t>Human-centric branch,</a:t>
            </a:r>
          </a:p>
          <a:p>
            <a:r>
              <a:rPr kumimoji="1" lang="en-US" altLang="ko-KR" dirty="0"/>
              <a:t>Interaction branch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구성되어있습니다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D59FC-FEF4-874B-BFD4-79D7FF2CE2BF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913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58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EA697B-0D85-484B-B32A-283F7F6BBE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56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EA697B-0D85-484B-B32A-283F7F6BBE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67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EA697B-0D85-484B-B32A-283F7F6BBE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91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EA697B-0D85-484B-B32A-283F7F6BBE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76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EA697B-0D85-484B-B32A-283F7F6BBE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46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8C0AF2B-5394-4D99-BFD1-3F03B4903E12}"/>
              </a:ext>
            </a:extLst>
          </p:cNvPr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8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3B8695A-6552-4F72-A01D-471B2DDE7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-112" b="17125"/>
          <a:stretch/>
        </p:blipFill>
        <p:spPr>
          <a:xfrm flipH="1">
            <a:off x="1037968" y="650204"/>
            <a:ext cx="7295895" cy="6207796"/>
          </a:xfrm>
          <a:prstGeom prst="rect">
            <a:avLst/>
          </a:prstGeom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C49065A-F8AC-4DD0-96C1-1A08BE829A09}"/>
              </a:ext>
            </a:extLst>
          </p:cNvPr>
          <p:cNvSpPr/>
          <p:nvPr userDrawn="1"/>
        </p:nvSpPr>
        <p:spPr>
          <a:xfrm rot="10800000">
            <a:off x="0" y="0"/>
            <a:ext cx="9144000" cy="904330"/>
          </a:xfrm>
          <a:custGeom>
            <a:avLst/>
            <a:gdLst>
              <a:gd name="connsiteX0" fmla="*/ 9144000 w 9144000"/>
              <a:gd name="connsiteY0" fmla="*/ 904330 h 904330"/>
              <a:gd name="connsiteX1" fmla="*/ 0 w 9144000"/>
              <a:gd name="connsiteY1" fmla="*/ 904330 h 904330"/>
              <a:gd name="connsiteX2" fmla="*/ 0 w 9144000"/>
              <a:gd name="connsiteY2" fmla="*/ 119243 h 904330"/>
              <a:gd name="connsiteX3" fmla="*/ 2 w 9144000"/>
              <a:gd name="connsiteY3" fmla="*/ 119243 h 904330"/>
              <a:gd name="connsiteX4" fmla="*/ 3 w 9144000"/>
              <a:gd name="connsiteY4" fmla="*/ 119242 h 904330"/>
              <a:gd name="connsiteX5" fmla="*/ 3 w 9144000"/>
              <a:gd name="connsiteY5" fmla="*/ 0 h 904330"/>
              <a:gd name="connsiteX6" fmla="*/ 3639817 w 9144000"/>
              <a:gd name="connsiteY6" fmla="*/ 0 h 904330"/>
              <a:gd name="connsiteX7" fmla="*/ 3786534 w 9144000"/>
              <a:gd name="connsiteY7" fmla="*/ 119243 h 904330"/>
              <a:gd name="connsiteX8" fmla="*/ 9144000 w 9144000"/>
              <a:gd name="connsiteY8" fmla="*/ 119243 h 904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904330">
                <a:moveTo>
                  <a:pt x="9144000" y="904330"/>
                </a:moveTo>
                <a:lnTo>
                  <a:pt x="0" y="904330"/>
                </a:lnTo>
                <a:lnTo>
                  <a:pt x="0" y="119243"/>
                </a:lnTo>
                <a:lnTo>
                  <a:pt x="2" y="119243"/>
                </a:lnTo>
                <a:lnTo>
                  <a:pt x="3" y="119242"/>
                </a:lnTo>
                <a:lnTo>
                  <a:pt x="3" y="0"/>
                </a:lnTo>
                <a:lnTo>
                  <a:pt x="3639817" y="0"/>
                </a:lnTo>
                <a:lnTo>
                  <a:pt x="3786534" y="119243"/>
                </a:lnTo>
                <a:lnTo>
                  <a:pt x="9144000" y="119243"/>
                </a:lnTo>
                <a:close/>
              </a:path>
            </a:pathLst>
          </a:custGeom>
          <a:solidFill>
            <a:srgbClr val="060D22">
              <a:alpha val="86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53A07D-6021-4521-99E0-E9E26AB62FFA}"/>
              </a:ext>
            </a:extLst>
          </p:cNvPr>
          <p:cNvSpPr/>
          <p:nvPr userDrawn="1"/>
        </p:nvSpPr>
        <p:spPr>
          <a:xfrm>
            <a:off x="250825" y="21"/>
            <a:ext cx="577672" cy="784634"/>
          </a:xfrm>
          <a:prstGeom prst="rect">
            <a:avLst/>
          </a:prstGeom>
          <a:gradFill>
            <a:gsLst>
              <a:gs pos="10000">
                <a:schemeClr val="bg1">
                  <a:alpha val="50000"/>
                </a:schemeClr>
              </a:gs>
              <a:gs pos="90000">
                <a:schemeClr val="bg1">
                  <a:alpha val="50000"/>
                </a:schemeClr>
              </a:gs>
              <a:gs pos="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75000"/>
                  <a:alpha val="5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658AA8D8-F483-4D5C-84F3-2CDD5E64B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542" t="12237" r="-112" b="54109"/>
          <a:stretch/>
        </p:blipFill>
        <p:spPr>
          <a:xfrm flipH="1">
            <a:off x="6880756" y="0"/>
            <a:ext cx="2263244" cy="9043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92541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2EE5AA2-6669-4CB6-AF53-02EBE5FCDD56}"/>
              </a:ext>
            </a:extLst>
          </p:cNvPr>
          <p:cNvSpPr/>
          <p:nvPr userDrawn="1"/>
        </p:nvSpPr>
        <p:spPr>
          <a:xfrm rot="10800000">
            <a:off x="0" y="0"/>
            <a:ext cx="9144000" cy="90433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98000">
                <a:srgbClr val="060D2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CF13A817-55A2-48A8-A6D1-8A4364BAAA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673" t="27593" r="8761" b="54194"/>
          <a:stretch/>
        </p:blipFill>
        <p:spPr>
          <a:xfrm>
            <a:off x="4632503" y="-1"/>
            <a:ext cx="4511497" cy="90433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8087EA-EC4D-4AD5-AF7F-27B9E1B048DC}"/>
              </a:ext>
            </a:extLst>
          </p:cNvPr>
          <p:cNvSpPr/>
          <p:nvPr userDrawn="1"/>
        </p:nvSpPr>
        <p:spPr>
          <a:xfrm rot="10800000">
            <a:off x="0" y="0"/>
            <a:ext cx="9144000" cy="90433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80000"/>
                </a:srgbClr>
              </a:gs>
              <a:gs pos="98000">
                <a:srgbClr val="060D22">
                  <a:alpha val="6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3AB7C9AF-06C9-4DC3-9E8F-3E95F633F3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0569" r="14738" b="41189"/>
          <a:stretch/>
        </p:blipFill>
        <p:spPr>
          <a:xfrm>
            <a:off x="6474230" y="-1"/>
            <a:ext cx="2669770" cy="90433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D1621D-0D2F-48FE-9F4E-D723080D02D7}"/>
              </a:ext>
            </a:extLst>
          </p:cNvPr>
          <p:cNvSpPr/>
          <p:nvPr userDrawn="1"/>
        </p:nvSpPr>
        <p:spPr>
          <a:xfrm rot="10800000">
            <a:off x="0" y="0"/>
            <a:ext cx="9144000" cy="904330"/>
          </a:xfrm>
          <a:prstGeom prst="rect">
            <a:avLst/>
          </a:prstGeom>
          <a:gradFill flip="none" rotWithShape="1">
            <a:gsLst>
              <a:gs pos="0">
                <a:srgbClr val="002060">
                  <a:alpha val="80000"/>
                </a:srgbClr>
              </a:gs>
              <a:gs pos="98000">
                <a:srgbClr val="060D22">
                  <a:alpha val="60000"/>
                </a:srgb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002060"/>
              </a:solidFill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C36E76D1-E3E1-4806-8E90-8B52A61FF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7839" y="22672"/>
            <a:ext cx="828798" cy="8475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D1E372D7-DFF9-459D-886C-C0DE22A19E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994" y="196523"/>
            <a:ext cx="586488" cy="549833"/>
          </a:xfrm>
          <a:prstGeom prst="rect">
            <a:avLst/>
          </a:prstGeom>
          <a:effectLst>
            <a:outerShdw blurRad="635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438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AD7AD6-73A1-40DA-A078-B4E020B69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4CB000C-61A2-4609-ABA7-7EECC5EC2208}"/>
              </a:ext>
            </a:extLst>
          </p:cNvPr>
          <p:cNvSpPr/>
          <p:nvPr userDrawn="1"/>
        </p:nvSpPr>
        <p:spPr>
          <a:xfrm>
            <a:off x="0" y="0"/>
            <a:ext cx="9144000" cy="903342"/>
          </a:xfrm>
          <a:prstGeom prst="rect">
            <a:avLst/>
          </a:prstGeom>
          <a:solidFill>
            <a:srgbClr val="024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629051-0973-4158-8FB1-08A7C3AFB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8096" r="404" b="82051"/>
          <a:stretch/>
        </p:blipFill>
        <p:spPr>
          <a:xfrm>
            <a:off x="0" y="0"/>
            <a:ext cx="9143754" cy="903341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88E72E6C-F342-4E70-BD37-C952C9348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49" t="45947" r="3466" b="24696"/>
          <a:stretch/>
        </p:blipFill>
        <p:spPr>
          <a:xfrm flipH="1">
            <a:off x="4575801" y="0"/>
            <a:ext cx="4568199" cy="90334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0C18C4C-E291-4B6F-BC68-5C35D93C913D}"/>
              </a:ext>
            </a:extLst>
          </p:cNvPr>
          <p:cNvSpPr/>
          <p:nvPr userDrawn="1"/>
        </p:nvSpPr>
        <p:spPr>
          <a:xfrm>
            <a:off x="-246" y="465212"/>
            <a:ext cx="9144000" cy="438130"/>
          </a:xfrm>
          <a:prstGeom prst="rect">
            <a:avLst/>
          </a:prstGeom>
          <a:solidFill>
            <a:srgbClr val="060D22">
              <a:alpha val="60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wrap="square" lIns="108000" tIns="0" rIns="108000" bIns="0" anchor="ctr" anchorCtr="0">
            <a:noAutofit/>
          </a:bodyPr>
          <a:lstStyle/>
          <a:p>
            <a:pPr defTabSz="881063"/>
            <a:endParaRPr lang="ko-KR" altLang="en-US" sz="2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1846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B38F39-81BD-44C4-B17D-A6DDE996BD51}"/>
              </a:ext>
            </a:extLst>
          </p:cNvPr>
          <p:cNvSpPr/>
          <p:nvPr userDrawn="1"/>
        </p:nvSpPr>
        <p:spPr>
          <a:xfrm>
            <a:off x="0" y="247650"/>
            <a:ext cx="9144000" cy="762098"/>
          </a:xfrm>
          <a:prstGeom prst="rect">
            <a:avLst/>
          </a:prstGeom>
          <a:solidFill>
            <a:srgbClr val="024A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E6BF3F-DA95-4856-8F7B-EF065C1FF2C2}"/>
              </a:ext>
            </a:extLst>
          </p:cNvPr>
          <p:cNvSpPr/>
          <p:nvPr userDrawn="1"/>
        </p:nvSpPr>
        <p:spPr>
          <a:xfrm>
            <a:off x="7794097" y="146283"/>
            <a:ext cx="1002108" cy="1002106"/>
          </a:xfrm>
          <a:prstGeom prst="ellipse">
            <a:avLst/>
          </a:prstGeom>
          <a:gradFill flip="none" rotWithShape="1">
            <a:gsLst>
              <a:gs pos="15900">
                <a:srgbClr val="026CD5"/>
              </a:gs>
              <a:gs pos="0">
                <a:srgbClr val="012045"/>
              </a:gs>
              <a:gs pos="100000">
                <a:srgbClr val="29C7FF"/>
              </a:gs>
            </a:gsLst>
            <a:lin ang="16200000" scaled="1"/>
            <a:tileRect/>
          </a:gra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3F249ED-6370-417D-A616-CD851BAC2226}"/>
              </a:ext>
            </a:extLst>
          </p:cNvPr>
          <p:cNvSpPr/>
          <p:nvPr userDrawn="1"/>
        </p:nvSpPr>
        <p:spPr>
          <a:xfrm>
            <a:off x="7687603" y="39790"/>
            <a:ext cx="1215098" cy="1215094"/>
          </a:xfrm>
          <a:prstGeom prst="ellipse">
            <a:avLst/>
          </a:prstGeom>
          <a:noFill/>
          <a:ln w="76200">
            <a:solidFill>
              <a:srgbClr val="0F2159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087DE8-C13D-4292-9B64-98ACB91518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852702" y="1185750"/>
            <a:ext cx="884898" cy="235462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099C87C-9570-40ED-BF1B-914425A822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7774" y="280889"/>
            <a:ext cx="694754" cy="71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4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2DE0755-77E6-4D51-86A7-F9FC6A2EE2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B4AB875-8C66-4A4E-A5A8-FFFDE58D0D96}"/>
              </a:ext>
            </a:extLst>
          </p:cNvPr>
          <p:cNvSpPr/>
          <p:nvPr userDrawn="1"/>
        </p:nvSpPr>
        <p:spPr>
          <a:xfrm>
            <a:off x="0" y="0"/>
            <a:ext cx="9144000" cy="900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C5147EBE-8AAD-48C8-89C3-9D6B599DD1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47" t="17927" r="1703" b="73654"/>
          <a:stretch/>
        </p:blipFill>
        <p:spPr>
          <a:xfrm>
            <a:off x="0" y="0"/>
            <a:ext cx="9144000" cy="8988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6E0564-6EBA-48A4-BF2C-9D395F0707A7}"/>
              </a:ext>
            </a:extLst>
          </p:cNvPr>
          <p:cNvSpPr/>
          <p:nvPr userDrawn="1"/>
        </p:nvSpPr>
        <p:spPr>
          <a:xfrm>
            <a:off x="0" y="0"/>
            <a:ext cx="9144000" cy="898878"/>
          </a:xfrm>
          <a:prstGeom prst="rect">
            <a:avLst/>
          </a:prstGeom>
          <a:gradFill flip="none" rotWithShape="1">
            <a:gsLst>
              <a:gs pos="0">
                <a:srgbClr val="025FD0">
                  <a:alpha val="88000"/>
                </a:srgbClr>
              </a:gs>
              <a:gs pos="100000">
                <a:srgbClr val="00B0F0">
                  <a:alpha val="87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 </a:t>
            </a:r>
            <a:endParaRPr lang="ko-KR" altLang="en-US" dirty="0"/>
          </a:p>
        </p:txBody>
      </p:sp>
      <p:sp>
        <p:nvSpPr>
          <p:cNvPr id="9" name="사다리꼴 8">
            <a:extLst>
              <a:ext uri="{FF2B5EF4-FFF2-40B4-BE49-F238E27FC236}">
                <a16:creationId xmlns:a16="http://schemas.microsoft.com/office/drawing/2014/main" id="{7BD5E34E-30C6-471E-900F-4DAE9FDD90B5}"/>
              </a:ext>
            </a:extLst>
          </p:cNvPr>
          <p:cNvSpPr/>
          <p:nvPr userDrawn="1"/>
        </p:nvSpPr>
        <p:spPr>
          <a:xfrm>
            <a:off x="6246341" y="59224"/>
            <a:ext cx="2897659" cy="839655"/>
          </a:xfrm>
          <a:prstGeom prst="trapezoid">
            <a:avLst>
              <a:gd name="adj" fmla="val 10756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279393D0-F65B-4D0A-AD51-16CDBE4FA1EF}"/>
              </a:ext>
            </a:extLst>
          </p:cNvPr>
          <p:cNvSpPr/>
          <p:nvPr userDrawn="1"/>
        </p:nvSpPr>
        <p:spPr>
          <a:xfrm>
            <a:off x="7284309" y="59224"/>
            <a:ext cx="1859691" cy="839655"/>
          </a:xfrm>
          <a:prstGeom prst="trapezoid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13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5282A4-180D-47DC-8084-E1315B504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0AB82B1-92E6-45BE-8EA0-5D4595E82E53}"/>
              </a:ext>
            </a:extLst>
          </p:cNvPr>
          <p:cNvSpPr/>
          <p:nvPr userDrawn="1"/>
        </p:nvSpPr>
        <p:spPr>
          <a:xfrm>
            <a:off x="0" y="0"/>
            <a:ext cx="9144000" cy="903342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071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FA9894-4922-47A2-B629-EB89772059EC}"/>
              </a:ext>
            </a:extLst>
          </p:cNvPr>
          <p:cNvGrpSpPr/>
          <p:nvPr userDrawn="1"/>
        </p:nvGrpSpPr>
        <p:grpSpPr>
          <a:xfrm>
            <a:off x="0" y="-7488"/>
            <a:ext cx="7956527" cy="893102"/>
            <a:chOff x="-50185840" y="173125"/>
            <a:chExt cx="55356528" cy="6736202"/>
          </a:xfrm>
        </p:grpSpPr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18951389-025C-4D49-8AE6-D5EBF4346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82" y="258142"/>
              <a:ext cx="4998308" cy="659440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AFDE5CC-3DCC-48E2-B404-AF2E4B2BB1AB}"/>
                </a:ext>
              </a:extLst>
            </p:cNvPr>
            <p:cNvSpPr/>
            <p:nvPr/>
          </p:nvSpPr>
          <p:spPr>
            <a:xfrm>
              <a:off x="-50185840" y="259494"/>
              <a:ext cx="52297463" cy="6598507"/>
            </a:xfrm>
            <a:prstGeom prst="rect">
              <a:avLst/>
            </a:prstGeom>
            <a:solidFill>
              <a:srgbClr val="0F20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B805A18-7ADA-4CD4-8892-48C24268A5F8}"/>
                </a:ext>
              </a:extLst>
            </p:cNvPr>
            <p:cNvGrpSpPr/>
            <p:nvPr/>
          </p:nvGrpSpPr>
          <p:grpSpPr>
            <a:xfrm>
              <a:off x="928576" y="173125"/>
              <a:ext cx="4242112" cy="6736202"/>
              <a:chOff x="3847345" y="173125"/>
              <a:chExt cx="4242112" cy="6736202"/>
            </a:xfrm>
          </p:grpSpPr>
          <p:pic>
            <p:nvPicPr>
              <p:cNvPr id="9" name="그림 8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C87C95A9-FCDF-4BF0-8F35-7CE97B536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7309" y="173125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10" name="그림 9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C3BCA3A6-8C22-4970-B8E8-7EE64AA94C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8266" y="488694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11" name="그림 10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50AE9622-06C9-4C31-9012-88E06CED8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5130" y="1543331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12" name="그림 11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2F2B5B3B-0361-4895-A566-F91137B25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8378" y="2562763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13" name="그림 12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CBA75C7F-C3A5-48EB-895F-837FFD246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82566" y="3319357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14" name="그림 13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D102F2FE-3DB2-4EEB-9F10-5621AA524B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0735" y="4830228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15" name="그림 14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68B0516B-DBCB-4856-97F0-415A7A465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3530" y="5812590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16" name="그림 15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2AC57DD6-C059-4794-976E-284EB9B03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4632" y="241577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17" name="그림 16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514AF606-C750-41B7-BAB2-269BFA4EA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9104" y="6702436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18" name="그림 17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19AD807F-3AD3-4886-AC09-101526E03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2510" y="949242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19" name="그림 18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48DDBB99-F228-4D38-BB8E-E4EB657C5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82668" y="2084256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20" name="그림 19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0402618C-AD75-4889-9D37-D939B2334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4106" y="3001620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21" name="그림 20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BACE45A0-96F8-4778-8C69-E032F8F7FD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1870" y="3728257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22" name="그림 21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C84F4D74-AA72-4E76-BD71-ECF3377B8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9785" y="4461113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23" name="그림 22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970E90B0-BB80-445F-A746-4AEE5AAF43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6277" y="5134557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24" name="그림 23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48A46E67-7437-4083-BC9B-3E2D22B71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8571" y="5408809"/>
                <a:ext cx="98530" cy="98530"/>
              </a:xfrm>
              <a:prstGeom prst="rect">
                <a:avLst/>
              </a:prstGeom>
            </p:spPr>
          </p:pic>
          <p:pic>
            <p:nvPicPr>
              <p:cNvPr id="25" name="그림 24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B18D8285-D2A6-4CA8-BC61-541CC1153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1636" y="4673582"/>
                <a:ext cx="98530" cy="98530"/>
              </a:xfrm>
              <a:prstGeom prst="rect">
                <a:avLst/>
              </a:prstGeom>
            </p:spPr>
          </p:pic>
          <p:pic>
            <p:nvPicPr>
              <p:cNvPr id="26" name="그림 25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694AD84A-0955-46A2-B866-1A678D71E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9624" y="4013480"/>
                <a:ext cx="98530" cy="98530"/>
              </a:xfrm>
              <a:prstGeom prst="rect">
                <a:avLst/>
              </a:prstGeom>
            </p:spPr>
          </p:pic>
          <p:pic>
            <p:nvPicPr>
              <p:cNvPr id="27" name="그림 26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B22B4BC6-4503-47FA-85A6-249B36AF2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1951" y="2380970"/>
                <a:ext cx="98530" cy="98530"/>
              </a:xfrm>
              <a:prstGeom prst="rect">
                <a:avLst/>
              </a:prstGeom>
            </p:spPr>
          </p:pic>
          <p:pic>
            <p:nvPicPr>
              <p:cNvPr id="28" name="그림 27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40B8ABB0-D255-4720-A293-C1B4BED4E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8962" y="2365246"/>
                <a:ext cx="98530" cy="98530"/>
              </a:xfrm>
              <a:prstGeom prst="rect">
                <a:avLst/>
              </a:prstGeom>
            </p:spPr>
          </p:pic>
          <p:pic>
            <p:nvPicPr>
              <p:cNvPr id="29" name="그림 28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85CFC883-7FA0-45A9-9169-DAB0C4FE0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4275" y="1533142"/>
                <a:ext cx="98530" cy="98530"/>
              </a:xfrm>
              <a:prstGeom prst="rect">
                <a:avLst/>
              </a:prstGeom>
            </p:spPr>
          </p:pic>
          <p:pic>
            <p:nvPicPr>
              <p:cNvPr id="30" name="그림 29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4EEC69BD-7CD4-455A-95BB-B6CBD2BBC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1638" y="406833"/>
                <a:ext cx="98530" cy="98530"/>
              </a:xfrm>
              <a:prstGeom prst="rect">
                <a:avLst/>
              </a:prstGeom>
            </p:spPr>
          </p:pic>
          <p:pic>
            <p:nvPicPr>
              <p:cNvPr id="31" name="그림 30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3E03DB89-ECB4-4C7F-94D9-5F4F6A4E2D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8077" y="3823464"/>
                <a:ext cx="98530" cy="98530"/>
              </a:xfrm>
              <a:prstGeom prst="rect">
                <a:avLst/>
              </a:prstGeom>
            </p:spPr>
          </p:pic>
          <p:pic>
            <p:nvPicPr>
              <p:cNvPr id="32" name="그림 31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9716269B-A64B-4731-B7BD-21D886ED9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9983" y="4507055"/>
                <a:ext cx="98530" cy="98530"/>
              </a:xfrm>
              <a:prstGeom prst="rect">
                <a:avLst/>
              </a:prstGeom>
            </p:spPr>
          </p:pic>
          <p:pic>
            <p:nvPicPr>
              <p:cNvPr id="33" name="그림 32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CA90CAE2-9CB7-4578-8026-A51765DB4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699" y="3534978"/>
                <a:ext cx="468608" cy="468612"/>
              </a:xfrm>
              <a:prstGeom prst="rect">
                <a:avLst/>
              </a:prstGeom>
            </p:spPr>
          </p:pic>
          <p:pic>
            <p:nvPicPr>
              <p:cNvPr id="34" name="그림 33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E0B95D52-7ADA-4A82-B477-5023ED004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5683" y="1575417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35" name="그림 34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BB304590-69CC-4186-ACD4-E0FCBA1C6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3977" y="2682730"/>
                <a:ext cx="206891" cy="206891"/>
              </a:xfrm>
              <a:prstGeom prst="rect">
                <a:avLst/>
              </a:prstGeom>
            </p:spPr>
          </p:pic>
          <p:pic>
            <p:nvPicPr>
              <p:cNvPr id="36" name="그림 35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DD800CE5-86A7-4532-9149-7D4EF0F2B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4660" y="4625594"/>
                <a:ext cx="63795" cy="63795"/>
              </a:xfrm>
              <a:prstGeom prst="rect">
                <a:avLst/>
              </a:prstGeom>
            </p:spPr>
          </p:pic>
          <p:pic>
            <p:nvPicPr>
              <p:cNvPr id="37" name="그림 36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860BCF1F-790D-488A-AE3B-7E68B68B8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2810" y="4169825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38" name="그림 37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5EA4CD65-512A-4652-88EA-3049F5521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2551" y="3823464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39" name="그림 38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9550AF37-C03E-4490-AD92-DBB8A88D0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4909" y="3187965"/>
                <a:ext cx="98530" cy="98530"/>
              </a:xfrm>
              <a:prstGeom prst="rect">
                <a:avLst/>
              </a:prstGeom>
            </p:spPr>
          </p:pic>
          <p:pic>
            <p:nvPicPr>
              <p:cNvPr id="40" name="그림 39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CE59E0CF-58AF-483A-96DF-48B4CDE67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7345" y="3909920"/>
                <a:ext cx="144472" cy="144472"/>
              </a:xfrm>
              <a:prstGeom prst="rect">
                <a:avLst/>
              </a:prstGeom>
            </p:spPr>
          </p:pic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EDB6466-3C44-4A47-B6BE-AE9C8A8A1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6772" y="285390"/>
                <a:ext cx="215609" cy="18218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412CAC5B-1C39-4393-851E-3DEEF5F10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6805" y="315682"/>
                <a:ext cx="842583" cy="277249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956DE4ED-4641-4E5B-91C0-6E895D7BD5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3675" y="602456"/>
                <a:ext cx="538163" cy="409575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1B418DE9-853F-4FEE-8D78-B5D335D9C2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6600" y="1016794"/>
                <a:ext cx="297656" cy="623887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0EBF01D5-BF0E-4675-BF16-D725B5C3FA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9494" y="1635919"/>
                <a:ext cx="73819" cy="519112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AA8805F-CF43-47F0-897A-3F65E03BD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39025" y="2152650"/>
                <a:ext cx="14288" cy="280988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570B91AC-71C7-4CBD-9562-E23FD71FBA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24738" y="2433637"/>
                <a:ext cx="14287" cy="240507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197196E4-3720-485E-9A46-C9ABB377AF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1881" y="2674144"/>
                <a:ext cx="304800" cy="400050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27198A78-2874-40DE-AB67-A7009667B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39063" y="3071813"/>
                <a:ext cx="266700" cy="364331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34C9B803-C4FC-4BB7-BDB2-2A2721E20E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77150" y="3440906"/>
                <a:ext cx="326232" cy="352425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5DFCB9EC-34DA-476A-B72B-81FB2A37CB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4769" y="3790950"/>
                <a:ext cx="35719" cy="271463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56E57C36-F130-4C83-8273-67FB926680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15225" y="4055268"/>
                <a:ext cx="195263" cy="83345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3" name="그림 52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802ACF4B-5606-48AF-9AB5-CF1E2224F2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7377" y="4104463"/>
                <a:ext cx="63795" cy="63795"/>
              </a:xfrm>
              <a:prstGeom prst="rect">
                <a:avLst/>
              </a:prstGeom>
            </p:spPr>
          </p:pic>
          <p:pic>
            <p:nvPicPr>
              <p:cNvPr id="54" name="그림 53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C55EE879-A8F5-4B24-A379-ACCE473A6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2605" y="4250644"/>
                <a:ext cx="98530" cy="98530"/>
              </a:xfrm>
              <a:prstGeom prst="rect">
                <a:avLst/>
              </a:prstGeom>
            </p:spPr>
          </p:pic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FA00CB4D-DDB7-4E2F-A4A1-CA979A7EEA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519988" y="4138614"/>
                <a:ext cx="83343" cy="166686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6868DBCE-3006-4A2A-946A-B9A212E423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84269" y="4293395"/>
                <a:ext cx="116681" cy="242886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811456F8-D250-4827-8717-4ED496273B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81888" y="4533901"/>
                <a:ext cx="7143" cy="180974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01F0FA2C-C651-4F81-9B8E-2B188AE2FA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43788" y="4724400"/>
                <a:ext cx="40481" cy="214313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38EAF42B-1571-4710-93EF-5DA1CB8A53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10350" y="4945857"/>
                <a:ext cx="833438" cy="261937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1BA746A3-DE3C-47CE-98EB-CF7AA0842B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98406" y="5207795"/>
                <a:ext cx="311944" cy="76199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그림 60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E8551800-7BA9-4C62-A4F9-E330DBAF0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5738" y="5239041"/>
                <a:ext cx="98530" cy="98530"/>
              </a:xfrm>
              <a:prstGeom prst="rect">
                <a:avLst/>
              </a:prstGeom>
            </p:spPr>
          </p:pic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E650D841-E59A-4255-83E1-6E678761C7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31719" y="5286376"/>
                <a:ext cx="171450" cy="166687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7AEF05A7-21D5-4390-8EE0-1625F6236A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12656" y="5453063"/>
                <a:ext cx="119063" cy="464343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77846DD-8FF9-4FB1-99BD-2FAB6A32FA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3113" y="5912644"/>
                <a:ext cx="159543" cy="878681"/>
              </a:xfrm>
              <a:prstGeom prst="line">
                <a:avLst/>
              </a:prstGeom>
              <a:ln w="12700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68D77AF2-C08C-4F39-BEC5-75319469D6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19926" y="4138613"/>
                <a:ext cx="519112" cy="104776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C6CE8B26-DE35-413F-AFF4-516F3B221F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3275" y="4295775"/>
                <a:ext cx="452439" cy="366713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130281E5-E37D-47EB-A8A5-CFE416ECFE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5" y="4243388"/>
                <a:ext cx="457200" cy="309562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C4DEFD6C-D7ED-488F-9856-871F49B9FC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29450" y="3871913"/>
                <a:ext cx="100013" cy="361950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DBA7A74D-41EC-4F5D-BA19-ABA73D7F7D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24700" y="3886200"/>
                <a:ext cx="576263" cy="180975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C24F99B6-7548-4BD7-A6CA-BE35FBF7FD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29465" y="3790950"/>
                <a:ext cx="557209" cy="90487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90145102-5429-4EB4-A512-C77BAC81D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988" y="4662488"/>
                <a:ext cx="304800" cy="295275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57E88A7D-9C48-4DEC-88AD-92AF31E77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988" y="4657725"/>
                <a:ext cx="347662" cy="66675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33E24AAF-CAC9-49AD-9190-179F2DAD5F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3750" y="4533900"/>
                <a:ext cx="347663" cy="128588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AB5E6822-1A99-422D-B344-AC3EEC6514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7963" y="4552950"/>
                <a:ext cx="604837" cy="104775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78BCC30-CC97-4EAE-80EE-EFB720E24B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9450" y="4229100"/>
                <a:ext cx="109538" cy="419100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82F309C6-4596-4889-B472-150BBE1A3D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0788" y="3776663"/>
                <a:ext cx="742950" cy="471487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6285CC72-64A9-462B-BE7D-4B555BCA5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1363" y="3200400"/>
                <a:ext cx="33337" cy="676275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93088DAA-4B67-45E5-BED5-1E496B423C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888" y="3209925"/>
                <a:ext cx="581025" cy="595313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77C946C3-4D78-41E4-A61D-A64223E896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77075" y="3200400"/>
                <a:ext cx="928688" cy="242888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A7D9FCA3-F0B3-4348-BB54-C81620B12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9863" y="2790825"/>
                <a:ext cx="1228725" cy="290513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E96FF22-F491-49F3-AAC1-76EC6A1CD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4625" y="2676525"/>
                <a:ext cx="919163" cy="114300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A522D69F-FFEA-4E12-B274-05D4A1E40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988" y="2419350"/>
                <a:ext cx="280987" cy="261938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5C68B982-4DDB-4CB7-B902-A23F209517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38988" y="2419350"/>
                <a:ext cx="304800" cy="14288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5D00F310-5059-416B-8E1E-9372C9B3F5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43750" y="2157413"/>
                <a:ext cx="309563" cy="261937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>
                <a:extLst>
                  <a:ext uri="{FF2B5EF4-FFF2-40B4-BE49-F238E27FC236}">
                    <a16:creationId xmlns:a16="http://schemas.microsoft.com/office/drawing/2014/main" id="{E412D56A-4992-4616-A02A-61160DBEF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24613" y="1014413"/>
                <a:ext cx="676275" cy="128587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B85BB235-6A2B-41C2-9BD0-B3A89B0E7F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9850" y="600075"/>
                <a:ext cx="109538" cy="538164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2211E65C-2C99-4246-BE55-5A9E365B1E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91213" y="1123950"/>
                <a:ext cx="533400" cy="557213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6539607-CADB-4D8E-AFDD-7570D78055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1338" y="1576388"/>
                <a:ext cx="495300" cy="66676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01E17FDE-2A0A-43F7-AABF-65112231D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1688" y="1581150"/>
                <a:ext cx="1023937" cy="100013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CD8B1264-64A1-49FD-93CA-60627033D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19863" y="2419350"/>
                <a:ext cx="619125" cy="381000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9F8E3110-9392-4C1E-8784-C007830BE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100" y="1590675"/>
                <a:ext cx="242888" cy="823914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5B74D4BF-444F-4FD1-9DEC-C5406C9284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1009650"/>
                <a:ext cx="204787" cy="581025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1EFD767E-18B2-417E-B65E-A8216C3F4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24613" y="1128713"/>
                <a:ext cx="476250" cy="447675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C1DA7AEA-1AF3-4C47-BA14-B5A007C47C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1338" y="1581150"/>
                <a:ext cx="561975" cy="571500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0A4286AC-126E-49BA-82EE-A9B2BFBABD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1688" y="1690688"/>
                <a:ext cx="1262062" cy="728662"/>
              </a:xfrm>
              <a:prstGeom prst="line">
                <a:avLst/>
              </a:prstGeom>
              <a:ln w="9525">
                <a:solidFill>
                  <a:schemeClr val="bg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0160E8E0-D0A1-4E19-94CD-9DB577FC6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7400" y="1685925"/>
                <a:ext cx="657225" cy="1104900"/>
              </a:xfrm>
              <a:prstGeom prst="line">
                <a:avLst/>
              </a:prstGeom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62C1C18A-812C-4EA4-86C6-C3B0492E9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4625" y="2790825"/>
                <a:ext cx="566738" cy="414338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30E68C48-79CA-4B7B-AF18-810C208F50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4625" y="2790825"/>
                <a:ext cx="600075" cy="1085850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E2CD767D-F8B5-4572-84F9-9DC4B7A80D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10313" y="2795588"/>
                <a:ext cx="223837" cy="981075"/>
              </a:xfrm>
              <a:prstGeom prst="line">
                <a:avLst/>
              </a:prstGeom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3FA6E74C-F653-4FEE-95A2-4FF9725265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6913" y="3238500"/>
                <a:ext cx="533400" cy="538163"/>
              </a:xfrm>
              <a:prstGeom prst="line">
                <a:avLst/>
              </a:prstGeom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FA97ECD8-A338-46B7-8B9B-068B1C5826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76913" y="2805113"/>
                <a:ext cx="771525" cy="428625"/>
              </a:xfrm>
              <a:prstGeom prst="line">
                <a:avLst/>
              </a:prstGeom>
              <a:ln>
                <a:solidFill>
                  <a:schemeClr val="bg1">
                    <a:alpha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5EC26818-415A-4C3C-ADBE-092C4F7666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4300" y="3895725"/>
                <a:ext cx="1462088" cy="85725"/>
              </a:xfrm>
              <a:prstGeom prst="line">
                <a:avLst/>
              </a:prstGeom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E22A8FAB-B5BE-4139-99F0-67D99BD461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1625" y="3781425"/>
                <a:ext cx="933450" cy="11430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074A5E24-4087-45B6-99ED-A0990320DA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1625" y="3238500"/>
                <a:ext cx="390525" cy="657225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77A4196F-6243-4010-8681-F0743A49F7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6388" y="3905250"/>
                <a:ext cx="1176337" cy="647700"/>
              </a:xfrm>
              <a:prstGeom prst="line">
                <a:avLst/>
              </a:prstGeom>
              <a:ln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20F5E07-2460-448B-8821-FE745573A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7963" y="4548188"/>
                <a:ext cx="52387" cy="661987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0F8A41F8-95A4-4D91-9A7F-50567E7A53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10313" y="4548188"/>
                <a:ext cx="242887" cy="738187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2E392F50-D078-4A73-94D6-A31D734272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863" y="3905250"/>
                <a:ext cx="919162" cy="1385888"/>
              </a:xfrm>
              <a:prstGeom prst="line">
                <a:avLst/>
              </a:prstGeom>
              <a:ln w="9525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A16922C4-E614-4185-BB8E-AD2FA358AF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19663" y="295275"/>
                <a:ext cx="538162" cy="157163"/>
              </a:xfrm>
              <a:prstGeom prst="line">
                <a:avLst/>
              </a:prstGeom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706FE979-EDFA-481C-8549-BD18C121D0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1188" y="323850"/>
                <a:ext cx="728662" cy="809625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21B0702F-16A3-4C26-981A-B573B6C33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1663" y="323850"/>
                <a:ext cx="190500" cy="1338263"/>
              </a:xfrm>
              <a:prstGeom prst="line">
                <a:avLst/>
              </a:prstGeom>
              <a:ln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2" name="그림 111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C432EA98-7254-49A0-BD74-33FDE6678F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8510" y="3104085"/>
                <a:ext cx="206891" cy="206891"/>
              </a:xfrm>
              <a:prstGeom prst="rect">
                <a:avLst/>
              </a:prstGeom>
            </p:spPr>
          </p:pic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25DBB69D-8214-42E8-8B05-C103C861B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91363" y="2676525"/>
                <a:ext cx="333375" cy="533400"/>
              </a:xfrm>
              <a:prstGeom prst="line">
                <a:avLst/>
              </a:prstGeom>
              <a:ln w="9525">
                <a:solidFill>
                  <a:schemeClr val="bg1"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그림 113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8BC4FD1F-3AC5-4308-AC9A-15FE434BF3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1270" y="2785970"/>
                <a:ext cx="144472" cy="144472"/>
              </a:xfrm>
              <a:prstGeom prst="rect">
                <a:avLst/>
              </a:prstGeom>
            </p:spPr>
          </p:pic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76609FDE-0EE8-46F9-9D8F-4A2EBB0C52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43463" y="2857500"/>
                <a:ext cx="933450" cy="381000"/>
              </a:xfrm>
              <a:prstGeom prst="line">
                <a:avLst/>
              </a:prstGeom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FDA3CA5-B423-4090-ACCA-2594822DBC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1551" y="1290638"/>
                <a:ext cx="1076324" cy="409575"/>
              </a:xfrm>
              <a:prstGeom prst="line">
                <a:avLst/>
              </a:prstGeom>
              <a:ln>
                <a:solidFill>
                  <a:schemeClr val="bg1"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7" name="그림 116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0D9B7BF9-3ED0-49CE-BD4D-5E9657729D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7813" y="1249795"/>
                <a:ext cx="98530" cy="98530"/>
              </a:xfrm>
              <a:prstGeom prst="rect">
                <a:avLst/>
              </a:prstGeom>
            </p:spPr>
          </p:pic>
          <p:pic>
            <p:nvPicPr>
              <p:cNvPr id="118" name="그림 117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6BBA6668-BAD2-41F8-A698-4F168B28D0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6635" y="4588925"/>
                <a:ext cx="144472" cy="144472"/>
              </a:xfrm>
              <a:prstGeom prst="rect">
                <a:avLst/>
              </a:prstGeom>
            </p:spPr>
          </p:pic>
          <p:pic>
            <p:nvPicPr>
              <p:cNvPr id="119" name="그림 118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178F9383-3A65-43DC-813D-E83C13F80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3384" y="1062916"/>
                <a:ext cx="144472" cy="144472"/>
              </a:xfrm>
              <a:prstGeom prst="rect">
                <a:avLst/>
              </a:prstGeom>
            </p:spPr>
          </p:pic>
        </p:grpSp>
      </p:grpSp>
      <p:pic>
        <p:nvPicPr>
          <p:cNvPr id="120" name="그림 119">
            <a:extLst>
              <a:ext uri="{FF2B5EF4-FFF2-40B4-BE49-F238E27FC236}">
                <a16:creationId xmlns:a16="http://schemas.microsoft.com/office/drawing/2014/main" id="{F685053A-8CC6-4B77-A71C-1DE7FBF06EE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94" y="296350"/>
            <a:ext cx="735081" cy="229784"/>
          </a:xfrm>
          <a:prstGeom prst="rect">
            <a:avLst/>
          </a:prstGeom>
        </p:spPr>
      </p:pic>
      <p:pic>
        <p:nvPicPr>
          <p:cNvPr id="121" name="그래픽 120">
            <a:extLst>
              <a:ext uri="{FF2B5EF4-FFF2-40B4-BE49-F238E27FC236}">
                <a16:creationId xmlns:a16="http://schemas.microsoft.com/office/drawing/2014/main" id="{9A5106EA-9338-4614-92A7-2D1B6518015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56061" y="30612"/>
            <a:ext cx="540487" cy="55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EA697B-0D85-484B-B32A-283F7F6BBE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45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DEA697B-0D85-484B-B32A-283F7F6BBEAE}" type="datetimeFigureOut">
              <a:rPr lang="ko-KR" altLang="en-US" smtClean="0"/>
              <a:t>2022-08-24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2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0A176E-8019-4060-9F7F-1D87BA958B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8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73" r:id="rId6"/>
    <p:sldLayoutId id="214748367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w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4.wmf"/><Relationship Id="rId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533E33C-5647-4519-AE52-2B1B8C07FFDA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98000">
                <a:srgbClr val="01204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82DE830-BE8B-475F-984C-9D94F0476912}"/>
              </a:ext>
            </a:extLst>
          </p:cNvPr>
          <p:cNvSpPr/>
          <p:nvPr/>
        </p:nvSpPr>
        <p:spPr>
          <a:xfrm>
            <a:off x="2243521" y="-600466"/>
            <a:ext cx="6845631" cy="6845629"/>
          </a:xfrm>
          <a:prstGeom prst="ellipse">
            <a:avLst/>
          </a:prstGeom>
          <a:gradFill flip="none" rotWithShape="1">
            <a:gsLst>
              <a:gs pos="0">
                <a:srgbClr val="000714"/>
              </a:gs>
              <a:gs pos="72000">
                <a:srgbClr val="01204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C5261A45-099F-482C-8F18-F0446528C1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8100" b="17125"/>
          <a:stretch/>
        </p:blipFill>
        <p:spPr>
          <a:xfrm flipH="1">
            <a:off x="-6" y="12372"/>
            <a:ext cx="6697366" cy="6207796"/>
          </a:xfrm>
          <a:prstGeom prst="rect">
            <a:avLst/>
          </a:prstGeom>
        </p:spPr>
      </p:pic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B1923AB0-39FC-488E-BE69-4081326006F4}"/>
              </a:ext>
            </a:extLst>
          </p:cNvPr>
          <p:cNvSpPr/>
          <p:nvPr/>
        </p:nvSpPr>
        <p:spPr>
          <a:xfrm>
            <a:off x="-6" y="1510175"/>
            <a:ext cx="9144006" cy="3498052"/>
          </a:xfrm>
          <a:custGeom>
            <a:avLst/>
            <a:gdLst>
              <a:gd name="connsiteX0" fmla="*/ 3 w 9144002"/>
              <a:gd name="connsiteY0" fmla="*/ 0 h 1853634"/>
              <a:gd name="connsiteX1" fmla="*/ 293126 w 9144002"/>
              <a:gd name="connsiteY1" fmla="*/ 0 h 1853634"/>
              <a:gd name="connsiteX2" fmla="*/ 1501349 w 9144002"/>
              <a:gd name="connsiteY2" fmla="*/ 0 h 1853634"/>
              <a:gd name="connsiteX3" fmla="*/ 3493409 w 9144002"/>
              <a:gd name="connsiteY3" fmla="*/ 0 h 1853634"/>
              <a:gd name="connsiteX4" fmla="*/ 3786534 w 9144002"/>
              <a:gd name="connsiteY4" fmla="*/ 238235 h 1853634"/>
              <a:gd name="connsiteX5" fmla="*/ 9144000 w 9144002"/>
              <a:gd name="connsiteY5" fmla="*/ 238235 h 1853634"/>
              <a:gd name="connsiteX6" fmla="*/ 9144000 w 9144002"/>
              <a:gd name="connsiteY6" fmla="*/ 1532610 h 1853634"/>
              <a:gd name="connsiteX7" fmla="*/ 9144002 w 9144002"/>
              <a:gd name="connsiteY7" fmla="*/ 1532610 h 1853634"/>
              <a:gd name="connsiteX8" fmla="*/ 9144002 w 9144002"/>
              <a:gd name="connsiteY8" fmla="*/ 1532611 h 1853634"/>
              <a:gd name="connsiteX9" fmla="*/ 9144002 w 9144002"/>
              <a:gd name="connsiteY9" fmla="*/ 1853633 h 1853634"/>
              <a:gd name="connsiteX10" fmla="*/ 8749016 w 9144002"/>
              <a:gd name="connsiteY10" fmla="*/ 1853633 h 1853634"/>
              <a:gd name="connsiteX11" fmla="*/ 8749015 w 9144002"/>
              <a:gd name="connsiteY11" fmla="*/ 1853634 h 1853634"/>
              <a:gd name="connsiteX12" fmla="*/ 5424189 w 9144002"/>
              <a:gd name="connsiteY12" fmla="*/ 1853634 h 1853634"/>
              <a:gd name="connsiteX13" fmla="*/ 5029202 w 9144002"/>
              <a:gd name="connsiteY13" fmla="*/ 1532611 h 1853634"/>
              <a:gd name="connsiteX14" fmla="*/ 0 w 9144002"/>
              <a:gd name="connsiteY14" fmla="*/ 1532611 h 1853634"/>
              <a:gd name="connsiteX15" fmla="*/ 0 w 9144002"/>
              <a:gd name="connsiteY15" fmla="*/ 238235 h 1853634"/>
              <a:gd name="connsiteX16" fmla="*/ 2 w 9144002"/>
              <a:gd name="connsiteY16" fmla="*/ 238235 h 1853634"/>
              <a:gd name="connsiteX17" fmla="*/ 3 w 9144002"/>
              <a:gd name="connsiteY17" fmla="*/ 238234 h 1853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144002" h="1853634">
                <a:moveTo>
                  <a:pt x="3" y="0"/>
                </a:moveTo>
                <a:lnTo>
                  <a:pt x="293126" y="0"/>
                </a:lnTo>
                <a:lnTo>
                  <a:pt x="1501349" y="0"/>
                </a:lnTo>
                <a:lnTo>
                  <a:pt x="3493409" y="0"/>
                </a:lnTo>
                <a:lnTo>
                  <a:pt x="3786534" y="238235"/>
                </a:lnTo>
                <a:lnTo>
                  <a:pt x="9144000" y="238235"/>
                </a:lnTo>
                <a:lnTo>
                  <a:pt x="9144000" y="1532610"/>
                </a:lnTo>
                <a:lnTo>
                  <a:pt x="9144002" y="1532610"/>
                </a:lnTo>
                <a:lnTo>
                  <a:pt x="9144002" y="1532611"/>
                </a:lnTo>
                <a:lnTo>
                  <a:pt x="9144002" y="1853633"/>
                </a:lnTo>
                <a:lnTo>
                  <a:pt x="8749016" y="1853633"/>
                </a:lnTo>
                <a:lnTo>
                  <a:pt x="8749015" y="1853634"/>
                </a:lnTo>
                <a:lnTo>
                  <a:pt x="5424189" y="1853634"/>
                </a:lnTo>
                <a:lnTo>
                  <a:pt x="5029202" y="1532611"/>
                </a:lnTo>
                <a:lnTo>
                  <a:pt x="0" y="1532611"/>
                </a:lnTo>
                <a:lnTo>
                  <a:pt x="0" y="238235"/>
                </a:lnTo>
                <a:lnTo>
                  <a:pt x="2" y="238235"/>
                </a:lnTo>
                <a:lnTo>
                  <a:pt x="3" y="238234"/>
                </a:ln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8">
            <a:extLst>
              <a:ext uri="{FF2B5EF4-FFF2-40B4-BE49-F238E27FC236}">
                <a16:creationId xmlns:a16="http://schemas.microsoft.com/office/drawing/2014/main" id="{2528035B-9331-4B1E-AC61-A79C12299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71" y="2476690"/>
            <a:ext cx="9089148" cy="49244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88106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2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Human</a:t>
            </a:r>
            <a:r>
              <a:rPr kumimoji="0" lang="ko-KR" altLang="en-US" sz="32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kumimoji="0" lang="en-US" altLang="ko-KR" sz="32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Object</a:t>
            </a:r>
            <a:r>
              <a:rPr kumimoji="0" lang="ko-KR" altLang="en-US" sz="32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 </a:t>
            </a:r>
            <a:r>
              <a:rPr lang="en-US" altLang="ko-KR" sz="32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I</a:t>
            </a:r>
            <a:r>
              <a:rPr kumimoji="0" lang="en-US" altLang="ko-KR" sz="32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nteraction</a:t>
            </a:r>
            <a:endParaRPr kumimoji="0" lang="en-US" altLang="ko-KR" sz="40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327B8D-2C34-4EC4-97A5-3CD3A2E1404D}"/>
              </a:ext>
            </a:extLst>
          </p:cNvPr>
          <p:cNvSpPr/>
          <p:nvPr/>
        </p:nvSpPr>
        <p:spPr>
          <a:xfrm>
            <a:off x="-3" y="6106447"/>
            <a:ext cx="9144000" cy="759941"/>
          </a:xfrm>
          <a:prstGeom prst="rect">
            <a:avLst/>
          </a:prstGeom>
          <a:gradFill flip="none" rotWithShape="1">
            <a:gsLst>
              <a:gs pos="50000">
                <a:srgbClr val="FFFFFF"/>
              </a:gs>
              <a:gs pos="0">
                <a:schemeClr val="bg1">
                  <a:alpha val="20000"/>
                </a:schemeClr>
              </a:gs>
              <a:gs pos="100000">
                <a:schemeClr val="bg1">
                  <a:alpha val="2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4CE13C-45D0-46DF-AACD-AFA22F4558F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636" y="6220168"/>
            <a:ext cx="1748419" cy="546550"/>
          </a:xfrm>
          <a:prstGeom prst="rect">
            <a:avLst/>
          </a:prstGeom>
        </p:spPr>
      </p:pic>
      <p:sp>
        <p:nvSpPr>
          <p:cNvPr id="2" name="Rectangle 98">
            <a:extLst>
              <a:ext uri="{FF2B5EF4-FFF2-40B4-BE49-F238E27FC236}">
                <a16:creationId xmlns:a16="http://schemas.microsoft.com/office/drawing/2014/main" id="{2C32633D-2860-AC07-2A2B-A6A0CCDD9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" y="3888867"/>
            <a:ext cx="9089148" cy="4308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88106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spc="-15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ea"/>
                <a:ea typeface="+mj-ea"/>
              </a:rPr>
              <a:t>육현준</a:t>
            </a:r>
            <a:endParaRPr kumimoji="0" lang="en-US" altLang="ko-KR" sz="36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44941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95C0EF-44B1-4F62-ACF5-1FE1AE535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281" y="1422519"/>
            <a:ext cx="4837925" cy="43185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 err="1"/>
              <a:t>InteractNet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65301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 err="1"/>
              <a:t>InteractNet</a:t>
            </a:r>
            <a:r>
              <a:rPr kumimoji="1" lang="en-US" altLang="en-US" sz="2000" dirty="0"/>
              <a:t> – object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detection branch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0A62E4-19E6-4B18-A20C-A4A727C94B18}"/>
              </a:ext>
            </a:extLst>
          </p:cNvPr>
          <p:cNvGrpSpPr/>
          <p:nvPr/>
        </p:nvGrpSpPr>
        <p:grpSpPr>
          <a:xfrm>
            <a:off x="1990062" y="2952950"/>
            <a:ext cx="5233578" cy="1657350"/>
            <a:chOff x="1570594" y="2952950"/>
            <a:chExt cx="5233578" cy="16573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77971E-DA3C-460E-B6CE-595EDD10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6919" y="2957906"/>
              <a:ext cx="4157253" cy="13794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A90C82-074A-4F2C-A793-F2060E8A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0594" y="2952950"/>
              <a:ext cx="1076325" cy="165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18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 err="1"/>
              <a:t>InteractNet</a:t>
            </a:r>
            <a:r>
              <a:rPr kumimoji="1" lang="en-US" altLang="en-US" sz="2000" dirty="0"/>
              <a:t> – object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detection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err="1"/>
              <a:t>RoiAlign</a:t>
            </a:r>
            <a:endParaRPr kumimoji="1" lang="en-US" altLang="ko-KR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00AFAF-6008-4A96-8103-D6F2AF20C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08" y="2313520"/>
            <a:ext cx="6697365" cy="244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F1B3DB-95DD-42EE-AC72-872E138A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07" y="2380494"/>
            <a:ext cx="6593629" cy="257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51B6828-C244-48A3-8288-F83CC42DA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03" y="2143284"/>
            <a:ext cx="6318913" cy="36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00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 err="1"/>
              <a:t>InteractNet</a:t>
            </a:r>
            <a:r>
              <a:rPr kumimoji="1" lang="en-US" altLang="en-US" sz="2000" dirty="0"/>
              <a:t> – object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detection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err="1"/>
              <a:t>RoiAlign</a:t>
            </a:r>
            <a:endParaRPr kumimoji="1" lang="en-US" altLang="ko-KR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Bilinear interpolation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D3B7115-24C5-47C5-9C42-B6BBB9B4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43" y="2312333"/>
            <a:ext cx="4975726" cy="353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44C8B7C-46E1-432A-B0A3-B036B27BD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061" y="3364304"/>
            <a:ext cx="3006911" cy="7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2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 err="1"/>
              <a:t>InteractNet</a:t>
            </a:r>
            <a:r>
              <a:rPr kumimoji="1" lang="en-US" altLang="en-US" sz="2000" dirty="0"/>
              <a:t> – object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detection branch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E0A62E4-19E6-4B18-A20C-A4A727C94B18}"/>
              </a:ext>
            </a:extLst>
          </p:cNvPr>
          <p:cNvGrpSpPr/>
          <p:nvPr/>
        </p:nvGrpSpPr>
        <p:grpSpPr>
          <a:xfrm>
            <a:off x="1990062" y="2952950"/>
            <a:ext cx="5233578" cy="1657350"/>
            <a:chOff x="1570594" y="2952950"/>
            <a:chExt cx="5233578" cy="16573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77971E-DA3C-460E-B6CE-595EDD107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6919" y="2957906"/>
              <a:ext cx="4157253" cy="137945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4A90C82-074A-4F2C-A793-F2060E8A7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0594" y="2952950"/>
              <a:ext cx="1076325" cy="165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9999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 err="1"/>
              <a:t>InteractNet</a:t>
            </a:r>
            <a:r>
              <a:rPr kumimoji="1" lang="en-US" altLang="en-US" sz="2000" dirty="0"/>
              <a:t> – human-centric </a:t>
            </a:r>
            <a:r>
              <a:rPr kumimoji="1" lang="en-US" altLang="ko-KR" sz="2000" dirty="0"/>
              <a:t>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Action classification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C56DB84-CA3A-465E-A7A5-FC83593D5148}"/>
              </a:ext>
            </a:extLst>
          </p:cNvPr>
          <p:cNvGrpSpPr/>
          <p:nvPr/>
        </p:nvGrpSpPr>
        <p:grpSpPr>
          <a:xfrm>
            <a:off x="1809279" y="2720725"/>
            <a:ext cx="5595143" cy="2121799"/>
            <a:chOff x="2923273" y="2551145"/>
            <a:chExt cx="4490781" cy="165735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6A3C32E-2A55-459E-BC6D-9133E70B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23273" y="2551145"/>
              <a:ext cx="1076325" cy="165735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5583226-3B22-4AAB-AE2C-C253435DE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9598" y="2919731"/>
              <a:ext cx="3414456" cy="97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02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 err="1"/>
              <a:t>InteractNet</a:t>
            </a:r>
            <a:r>
              <a:rPr kumimoji="1" lang="en-US" altLang="en-US" sz="2000" dirty="0"/>
              <a:t> – human-centric </a:t>
            </a:r>
            <a:r>
              <a:rPr kumimoji="1" lang="en-US" altLang="ko-KR" sz="2000" dirty="0"/>
              <a:t>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Target Localization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059F8A2-7523-4CBD-B167-895D1D09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4" y="2609850"/>
            <a:ext cx="63436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89AE55A-CB1B-4EB8-BAB5-18DC868D4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1" y="3928157"/>
            <a:ext cx="9000098" cy="116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74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 err="1"/>
              <a:t>InteractNet</a:t>
            </a:r>
            <a:r>
              <a:rPr kumimoji="1" lang="en-US" altLang="en-US" sz="2000" dirty="0"/>
              <a:t> –  interaction </a:t>
            </a:r>
            <a:r>
              <a:rPr kumimoji="1" lang="en-US" altLang="ko-KR" sz="2000" dirty="0"/>
              <a:t>branch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26D442B-6E0A-4F5D-8A87-24832E349BD9}"/>
              </a:ext>
            </a:extLst>
          </p:cNvPr>
          <p:cNvGrpSpPr/>
          <p:nvPr/>
        </p:nvGrpSpPr>
        <p:grpSpPr>
          <a:xfrm>
            <a:off x="2029269" y="2603376"/>
            <a:ext cx="5339559" cy="2389709"/>
            <a:chOff x="2775879" y="2631556"/>
            <a:chExt cx="4724671" cy="198866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2490B4D-09ED-4146-B878-C09167BCE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75879" y="2631556"/>
              <a:ext cx="1460810" cy="198866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7BBDBB0-89A9-4692-9F57-E6F58AA5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6689" y="2867224"/>
              <a:ext cx="3263861" cy="1492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985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 err="1"/>
              <a:t>InteractNet</a:t>
            </a:r>
            <a:r>
              <a:rPr kumimoji="1" lang="en-US" altLang="en-US" sz="2000" dirty="0"/>
              <a:t> –  triplet score</a:t>
            </a:r>
            <a:endParaRPr kumimoji="1" lang="en-US" altLang="ko-KR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48C9D2D-6B34-4A61-AB00-9515D0C2D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790825"/>
            <a:ext cx="750570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B0497D0C-F043-40D1-896B-64E0C5C3B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49" y="4143934"/>
            <a:ext cx="46863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829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parallel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PPDM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BA5DCD-5F46-4093-82AF-CD9F4CFED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41" y="2113933"/>
            <a:ext cx="8194019" cy="37356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26B0A8F-9408-4D1E-BF0A-0A762E4DE768}"/>
              </a:ext>
            </a:extLst>
          </p:cNvPr>
          <p:cNvSpPr txBox="1"/>
          <p:nvPr/>
        </p:nvSpPr>
        <p:spPr>
          <a:xfrm>
            <a:off x="3366443" y="1589789"/>
            <a:ext cx="4554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&lt;human point, interaction point, object point&gt;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189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10CF4-E865-6810-C95A-04AF782B874F}"/>
              </a:ext>
            </a:extLst>
          </p:cNvPr>
          <p:cNvSpPr txBox="1"/>
          <p:nvPr/>
        </p:nvSpPr>
        <p:spPr>
          <a:xfrm>
            <a:off x="621502" y="1008378"/>
            <a:ext cx="340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Human Object Interaction</a:t>
            </a:r>
            <a:endParaRPr kumimoji="1" lang="ko-Kore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0B86B-1536-F2F3-EF68-EF3F4ADAA1F8}"/>
              </a:ext>
            </a:extLst>
          </p:cNvPr>
          <p:cNvSpPr txBox="1"/>
          <p:nvPr/>
        </p:nvSpPr>
        <p:spPr>
          <a:xfrm>
            <a:off x="1234996" y="1694627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Detection + activity recognition</a:t>
            </a:r>
            <a:endParaRPr kumimoji="1" lang="en-US" altLang="ko-KR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B96C3C-C893-429B-A25F-ACBE53454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79" y="2428921"/>
            <a:ext cx="8584442" cy="26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684570-96EA-40D7-9D5E-76D442E8AB30}"/>
              </a:ext>
            </a:extLst>
          </p:cNvPr>
          <p:cNvSpPr txBox="1"/>
          <p:nvPr/>
        </p:nvSpPr>
        <p:spPr>
          <a:xfrm>
            <a:off x="2900024" y="5343600"/>
            <a:ext cx="3606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4D4B59"/>
                </a:solidFill>
                <a:effectLst/>
                <a:latin typeface="Courier"/>
              </a:rPr>
              <a:t>〈human, verb, object〉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92584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parallel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PPDM - Point detection branch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FF5665-93B5-45C3-8EB0-852B380FD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61" y="2474437"/>
            <a:ext cx="7197877" cy="24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99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parallel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572652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/>
              <a:t>PPDM - heatmap</a:t>
            </a:r>
            <a:endParaRPr kumimoji="1"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E8919D-5E77-4573-84C2-9E74975F6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683" y="1589789"/>
            <a:ext cx="5264804" cy="41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parallel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PPDM - Point matching branch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CC8061-39A5-4460-B279-571C356F4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34" y="2772743"/>
            <a:ext cx="5514909" cy="21358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ACE366-BC84-4E5B-AC3A-34431A034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5443" y="990694"/>
            <a:ext cx="2980151" cy="48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5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parallel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PPDM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85D56B-D62D-4A79-88EC-D13397803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7441" y="885342"/>
            <a:ext cx="5808447" cy="511653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000CD0B-4124-4D45-8FF4-EE562628E8B5}"/>
              </a:ext>
            </a:extLst>
          </p:cNvPr>
          <p:cNvGrpSpPr/>
          <p:nvPr/>
        </p:nvGrpSpPr>
        <p:grpSpPr>
          <a:xfrm>
            <a:off x="4031271" y="942431"/>
            <a:ext cx="1353529" cy="3185069"/>
            <a:chOff x="4031271" y="942431"/>
            <a:chExt cx="1353529" cy="318506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A79E51B-D0E2-4AA4-8476-D4151010537B}"/>
                </a:ext>
              </a:extLst>
            </p:cNvPr>
            <p:cNvSpPr/>
            <p:nvPr/>
          </p:nvSpPr>
          <p:spPr>
            <a:xfrm>
              <a:off x="4606851" y="3443607"/>
              <a:ext cx="777949" cy="6838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DC4D8A5-FA09-4B7B-8F55-AAB7F506BF84}"/>
                </a:ext>
              </a:extLst>
            </p:cNvPr>
            <p:cNvSpPr/>
            <p:nvPr/>
          </p:nvSpPr>
          <p:spPr>
            <a:xfrm>
              <a:off x="4031271" y="942431"/>
              <a:ext cx="777949" cy="68389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765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transformer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HOTR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F4BCE-594F-4A6A-95A5-29FBA2847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76" y="1922715"/>
            <a:ext cx="7989750" cy="37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1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transformer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HOTR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DETR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A24AA72-316A-4CA2-A1CC-E784E0078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2480"/>
            <a:ext cx="9144000" cy="234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267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transformer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HOTR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DETR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F0B7A93-E441-4F87-8BB6-DFAE4562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84" y="428398"/>
            <a:ext cx="528637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2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transformer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HOTR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DETR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Positional encoding - sinusoidal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FFCB17-3F56-4223-9E4B-DD936693D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977" y="3156659"/>
            <a:ext cx="2981325" cy="857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20266DA-5CBB-4772-AA0D-B5D51B62CF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2642" y="2628319"/>
            <a:ext cx="5411358" cy="34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4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transformer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HOTR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DETR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FF0B7A93-E441-4F87-8BB6-DFAE4562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784" y="428398"/>
            <a:ext cx="528637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34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transformer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HOTR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4F4BCE-594F-4A6A-95A5-29FBA2847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76" y="1922715"/>
            <a:ext cx="7989750" cy="37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50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10CF4-E865-6810-C95A-04AF782B874F}"/>
              </a:ext>
            </a:extLst>
          </p:cNvPr>
          <p:cNvSpPr txBox="1"/>
          <p:nvPr/>
        </p:nvSpPr>
        <p:spPr>
          <a:xfrm>
            <a:off x="621502" y="1008378"/>
            <a:ext cx="340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Human Object Interaction</a:t>
            </a:r>
            <a:endParaRPr kumimoji="1" lang="ko-Kore-KR" alt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0B86B-1536-F2F3-EF68-EF3F4ADAA1F8}"/>
              </a:ext>
            </a:extLst>
          </p:cNvPr>
          <p:cNvSpPr txBox="1"/>
          <p:nvPr/>
        </p:nvSpPr>
        <p:spPr>
          <a:xfrm>
            <a:off x="1234996" y="1694627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video</a:t>
            </a:r>
            <a:endParaRPr kumimoji="1" lang="en-US" altLang="ko-KR" sz="2000" dirty="0"/>
          </a:p>
        </p:txBody>
      </p:sp>
      <p:pic>
        <p:nvPicPr>
          <p:cNvPr id="9" name="teaser">
            <a:hlinkClick r:id="" action="ppaction://media"/>
            <a:extLst>
              <a:ext uri="{FF2B5EF4-FFF2-40B4-BE49-F238E27FC236}">
                <a16:creationId xmlns:a16="http://schemas.microsoft.com/office/drawing/2014/main" id="{D39311F7-1447-4311-B10D-32BAAAC14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65885" y="2094737"/>
            <a:ext cx="6024755" cy="338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5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1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transformer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HOTR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8B2813-5DD4-4FE2-8D9D-A1E0269D5D45}"/>
              </a:ext>
            </a:extLst>
          </p:cNvPr>
          <p:cNvGrpSpPr/>
          <p:nvPr/>
        </p:nvGrpSpPr>
        <p:grpSpPr>
          <a:xfrm>
            <a:off x="2489172" y="1583830"/>
            <a:ext cx="6316626" cy="4300287"/>
            <a:chOff x="2313807" y="1489372"/>
            <a:chExt cx="6316626" cy="43002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1DB2E2-4179-4DBC-906E-43973555D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13807" y="1497200"/>
              <a:ext cx="2999098" cy="429245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0987395-A17E-4B3B-A21A-85827BA33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01173" y="1489372"/>
              <a:ext cx="3429260" cy="4292035"/>
            </a:xfrm>
            <a:prstGeom prst="rect">
              <a:avLst/>
            </a:prstGeom>
          </p:spPr>
        </p:pic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A49E30-0B93-437C-A6D7-D6F2F520BC67}"/>
              </a:ext>
            </a:extLst>
          </p:cNvPr>
          <p:cNvCxnSpPr/>
          <p:nvPr/>
        </p:nvCxnSpPr>
        <p:spPr>
          <a:xfrm flipV="1">
            <a:off x="4997885" y="2442575"/>
            <a:ext cx="613775" cy="15031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77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transformer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93018" y="1589789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HOTR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E40CFE-CBE8-4F11-8381-76DC798C7F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797" y="853599"/>
            <a:ext cx="4782875" cy="514631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D573BB-60D8-4DAA-91A6-B1574B94E3C3}"/>
              </a:ext>
            </a:extLst>
          </p:cNvPr>
          <p:cNvGrpSpPr/>
          <p:nvPr/>
        </p:nvGrpSpPr>
        <p:grpSpPr>
          <a:xfrm>
            <a:off x="4424759" y="1004025"/>
            <a:ext cx="3195241" cy="2571679"/>
            <a:chOff x="4424759" y="1004025"/>
            <a:chExt cx="3195241" cy="2571679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1C5DCD3-BA16-462C-A24C-4ECBEF103C3F}"/>
                </a:ext>
              </a:extLst>
            </p:cNvPr>
            <p:cNvSpPr/>
            <p:nvPr/>
          </p:nvSpPr>
          <p:spPr>
            <a:xfrm>
              <a:off x="6946900" y="3109686"/>
              <a:ext cx="673100" cy="46601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7A9A054-7B1B-463C-A8B1-062D20EF3CEA}"/>
                </a:ext>
              </a:extLst>
            </p:cNvPr>
            <p:cNvSpPr/>
            <p:nvPr/>
          </p:nvSpPr>
          <p:spPr>
            <a:xfrm>
              <a:off x="4424759" y="1004025"/>
              <a:ext cx="673100" cy="46601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2EC0B9-5D21-4161-8F07-916E696F44E7}"/>
              </a:ext>
            </a:extLst>
          </p:cNvPr>
          <p:cNvSpPr/>
          <p:nvPr/>
        </p:nvSpPr>
        <p:spPr>
          <a:xfrm>
            <a:off x="4760259" y="1589789"/>
            <a:ext cx="927847" cy="10189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00ED83CD-E42A-4818-BA20-42828364269C}"/>
              </a:ext>
            </a:extLst>
          </p:cNvPr>
          <p:cNvSpPr/>
          <p:nvPr/>
        </p:nvSpPr>
        <p:spPr>
          <a:xfrm>
            <a:off x="5338482" y="845205"/>
            <a:ext cx="349624" cy="624838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B491C7-DAB9-41F1-928E-97CC7ED4C615}"/>
              </a:ext>
            </a:extLst>
          </p:cNvPr>
          <p:cNvSpPr txBox="1"/>
          <p:nvPr/>
        </p:nvSpPr>
        <p:spPr>
          <a:xfrm>
            <a:off x="5097859" y="420518"/>
            <a:ext cx="133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Parallel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208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4CEC732-EAA6-DBD0-8520-545B72C2FFB3}"/>
              </a:ext>
            </a:extLst>
          </p:cNvPr>
          <p:cNvGrpSpPr/>
          <p:nvPr/>
        </p:nvGrpSpPr>
        <p:grpSpPr>
          <a:xfrm>
            <a:off x="-6" y="-195395"/>
            <a:ext cx="9151424" cy="7061783"/>
            <a:chOff x="-6" y="-195395"/>
            <a:chExt cx="9151424" cy="706178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-1" y="6098058"/>
              <a:ext cx="9151419" cy="759942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82DE830-BE8B-475F-984C-9D94F0476912}"/>
                </a:ext>
              </a:extLst>
            </p:cNvPr>
            <p:cNvSpPr/>
            <p:nvPr/>
          </p:nvSpPr>
          <p:spPr>
            <a:xfrm>
              <a:off x="2251909" y="-195395"/>
              <a:ext cx="6845631" cy="6845629"/>
            </a:xfrm>
            <a:prstGeom prst="ellipse">
              <a:avLst/>
            </a:prstGeom>
            <a:gradFill flip="none" rotWithShape="1">
              <a:gsLst>
                <a:gs pos="0">
                  <a:srgbClr val="000714"/>
                </a:gs>
                <a:gs pos="72000">
                  <a:srgbClr val="01204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-6" y="12372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-3" y="6106447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36" y="6220168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78ACEF-D045-189E-6AD3-C96C684453ED}"/>
              </a:ext>
            </a:extLst>
          </p:cNvPr>
          <p:cNvSpPr txBox="1"/>
          <p:nvPr/>
        </p:nvSpPr>
        <p:spPr>
          <a:xfrm>
            <a:off x="442913" y="1079498"/>
            <a:ext cx="865462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ore-KR" sz="1200" dirty="0"/>
              <a:t>G. </a:t>
            </a:r>
            <a:r>
              <a:rPr lang="en-US" altLang="ko-Kore-KR" sz="1200" dirty="0" err="1"/>
              <a:t>Gkioxari</a:t>
            </a:r>
            <a:r>
              <a:rPr lang="en-US" altLang="ko-Kore-KR" sz="1200" dirty="0"/>
              <a:t>, R. </a:t>
            </a:r>
            <a:r>
              <a:rPr lang="en-US" altLang="ko-Kore-KR" sz="1200" dirty="0" err="1"/>
              <a:t>Girshick</a:t>
            </a:r>
            <a:r>
              <a:rPr lang="en-US" altLang="ko-Kore-KR" sz="1200" dirty="0"/>
              <a:t>, P. </a:t>
            </a:r>
            <a:r>
              <a:rPr lang="en-US" altLang="ko-Kore-KR" sz="1200" dirty="0" err="1"/>
              <a:t>Dollár</a:t>
            </a:r>
            <a:r>
              <a:rPr lang="en-US" altLang="ko-Kore-KR" sz="1200" dirty="0"/>
              <a:t> and K. He, "Detecting and Recognizing Human-Object Interactions," 2018 IEEE/CVF Conference on Computer Vision and Pattern Recognition, 2018, pp. 8359-8367, </a:t>
            </a:r>
            <a:r>
              <a:rPr lang="en-US" altLang="ko-Kore-KR" sz="1200" dirty="0" err="1"/>
              <a:t>doi</a:t>
            </a:r>
            <a:r>
              <a:rPr lang="en-US" altLang="ko-Kore-KR" sz="1200" dirty="0"/>
              <a:t>: 10.1109/CVPR.2018.00872.</a:t>
            </a:r>
            <a:br>
              <a:rPr lang="en" altLang="ko-Kore-KR" sz="1000" dirty="0"/>
            </a:br>
            <a:endParaRPr kumimoji="1" lang="ko-Kore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89FD0C-7BD3-D1EB-567D-C4909CD9F232}"/>
              </a:ext>
            </a:extLst>
          </p:cNvPr>
          <p:cNvSpPr txBox="1"/>
          <p:nvPr/>
        </p:nvSpPr>
        <p:spPr>
          <a:xfrm>
            <a:off x="442913" y="1663417"/>
            <a:ext cx="8654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http://chengao.vision/iCAN/</a:t>
            </a:r>
            <a:endParaRPr kumimoji="1" lang="ko-Kore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119DEA-9DC8-E615-043A-90B4641F5E02}"/>
              </a:ext>
            </a:extLst>
          </p:cNvPr>
          <p:cNvSpPr txBox="1"/>
          <p:nvPr/>
        </p:nvSpPr>
        <p:spPr>
          <a:xfrm>
            <a:off x="442912" y="319446"/>
            <a:ext cx="2143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dirty="0"/>
              <a:t>참고문헌</a:t>
            </a:r>
            <a:endParaRPr kumimoji="1" lang="ko-Kore-KR" alt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C0A49-D4A2-E16D-7DD7-49CA873EFC76}"/>
              </a:ext>
            </a:extLst>
          </p:cNvPr>
          <p:cNvSpPr txBox="1"/>
          <p:nvPr/>
        </p:nvSpPr>
        <p:spPr>
          <a:xfrm>
            <a:off x="460677" y="2081040"/>
            <a:ext cx="9151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Gao, Chen,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Yuliang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Zou, and Jia-Bin Huang. "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ican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Instance-centric attention network for human-object interaction detection." </a:t>
            </a:r>
            <a:r>
              <a:rPr lang="en-US" altLang="ko-KR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arXiv:1808.10437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(2018).</a:t>
            </a:r>
            <a:endParaRPr kumimoji="1" lang="ko-Kore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7AFF8B-0A87-73B7-E74C-70138DF4F248}"/>
              </a:ext>
            </a:extLst>
          </p:cNvPr>
          <p:cNvSpPr txBox="1"/>
          <p:nvPr/>
        </p:nvSpPr>
        <p:spPr>
          <a:xfrm>
            <a:off x="460677" y="2646589"/>
            <a:ext cx="863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Y. Liao, et al., "PPDM: Parallel Point Detection and Matching for Real-Time Human-Object Interaction Detection," in 2020 IEEE/CVF Conference on Computer Vision and Pattern Recognition (CVPR), Seattle, WA, USA, 2020 pp. 479-487.</a:t>
            </a:r>
            <a:endParaRPr kumimoji="1"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D0172F-C698-4822-98B7-6CE6D0D3C134}"/>
              </a:ext>
            </a:extLst>
          </p:cNvPr>
          <p:cNvSpPr txBox="1"/>
          <p:nvPr/>
        </p:nvSpPr>
        <p:spPr>
          <a:xfrm>
            <a:off x="507133" y="3204485"/>
            <a:ext cx="863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Bumsoo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ko-KR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Hotr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End-to-end human-object interaction detection with transformers." </a:t>
            </a:r>
            <a:r>
              <a:rPr lang="en-US" altLang="ko-KR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648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Dataset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HICO-DET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V-COCO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TUHOI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FA654-AB32-4577-B6EF-3B83657748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12" y="3054014"/>
            <a:ext cx="8473973" cy="20017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F76FED-B205-4AAB-AF5E-F75585D5F948}"/>
              </a:ext>
            </a:extLst>
          </p:cNvPr>
          <p:cNvSpPr txBox="1"/>
          <p:nvPr/>
        </p:nvSpPr>
        <p:spPr>
          <a:xfrm>
            <a:off x="2317676" y="5188777"/>
            <a:ext cx="4578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http://websites.umich.edu/~ywchao/hico/hoi-det-ui/demo_20171121.html</a:t>
            </a:r>
          </a:p>
        </p:txBody>
      </p:sp>
    </p:spTree>
    <p:extLst>
      <p:ext uri="{BB962C8B-B14F-4D97-AF65-F5344CB8AC3E}">
        <p14:creationId xmlns:p14="http://schemas.microsoft.com/office/powerpoint/2010/main" val="267732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Dataset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HICO-DET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annotation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FAC90D-AFE9-4D7F-B5BB-9240F0B02F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1" y="2563726"/>
            <a:ext cx="85248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7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/>
              <a:t>평가지표</a:t>
            </a:r>
            <a:endParaRPr kumimoji="1" lang="ko-Kore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103708" y="1491847"/>
            <a:ext cx="6936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AP-role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AP of the triplet &lt;human, verb, object&gt;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AP-agent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AP of the pair &lt;human, verb&gt;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486ED1-E54D-4832-8F1D-64BC5102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103" y="2799964"/>
            <a:ext cx="5397716" cy="32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30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Failure cases</a:t>
            </a:r>
            <a:endParaRPr kumimoji="1" lang="ko-Kore-KR" altLang="en-US" sz="2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C347C3A-FAF7-494E-972F-356E7FC49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4" y="1986442"/>
            <a:ext cx="60769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A1BAD1-F513-40A8-87BF-912AFC3AC77B}"/>
              </a:ext>
            </a:extLst>
          </p:cNvPr>
          <p:cNvSpPr txBox="1"/>
          <p:nvPr/>
        </p:nvSpPr>
        <p:spPr>
          <a:xfrm>
            <a:off x="3809999" y="537006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False Positive</a:t>
            </a:r>
          </a:p>
        </p:txBody>
      </p:sp>
    </p:spTree>
    <p:extLst>
      <p:ext uri="{BB962C8B-B14F-4D97-AF65-F5344CB8AC3E}">
        <p14:creationId xmlns:p14="http://schemas.microsoft.com/office/powerpoint/2010/main" val="4110084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0B86B-1536-F2F3-EF68-EF3F4ADAA1F8}"/>
              </a:ext>
            </a:extLst>
          </p:cNvPr>
          <p:cNvSpPr txBox="1"/>
          <p:nvPr/>
        </p:nvSpPr>
        <p:spPr>
          <a:xfrm>
            <a:off x="1293018" y="1898276"/>
            <a:ext cx="69365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4D4B59"/>
                </a:solidFill>
                <a:effectLst/>
                <a:latin typeface="Courier"/>
              </a:rPr>
              <a:t>Sequential</a:t>
            </a:r>
            <a:endParaRPr kumimoji="1" lang="en-US" altLang="ko-KR" sz="2000" b="0" i="0" dirty="0">
              <a:solidFill>
                <a:srgbClr val="4D4B59"/>
              </a:solidFill>
              <a:effectLst/>
              <a:latin typeface="Couri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solidFill>
                <a:srgbClr val="4D4B59"/>
              </a:solidFill>
              <a:latin typeface="Couri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4D4B59"/>
                </a:solidFill>
                <a:effectLst/>
                <a:latin typeface="Courier"/>
              </a:rPr>
              <a:t>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4D4B59"/>
              </a:solidFill>
              <a:latin typeface="Couri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4D4B59"/>
                </a:solidFill>
                <a:effectLst/>
                <a:latin typeface="Courier"/>
              </a:rPr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173853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D15EF6B-6AC1-FE4A-752E-05B235996EC4}"/>
              </a:ext>
            </a:extLst>
          </p:cNvPr>
          <p:cNvGrpSpPr/>
          <p:nvPr/>
        </p:nvGrpSpPr>
        <p:grpSpPr>
          <a:xfrm>
            <a:off x="0" y="3984"/>
            <a:ext cx="9151424" cy="6858000"/>
            <a:chOff x="0" y="3984"/>
            <a:chExt cx="9151424" cy="685401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33E33C-5647-4519-AE52-2B1B8C07FFDA}"/>
                </a:ext>
              </a:extLst>
            </p:cNvPr>
            <p:cNvSpPr/>
            <p:nvPr/>
          </p:nvSpPr>
          <p:spPr>
            <a:xfrm>
              <a:off x="5" y="6089670"/>
              <a:ext cx="9151419" cy="759941"/>
            </a:xfrm>
            <a:prstGeom prst="rect">
              <a:avLst/>
            </a:prstGeom>
            <a:gradFill flip="none" rotWithShape="1">
              <a:gsLst>
                <a:gs pos="0">
                  <a:srgbClr val="0070C0"/>
                </a:gs>
                <a:gs pos="98000">
                  <a:srgbClr val="01204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C5261A45-099F-482C-8F18-F0446528C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00" b="17125"/>
            <a:stretch/>
          </p:blipFill>
          <p:spPr>
            <a:xfrm flipH="1">
              <a:off x="0" y="3984"/>
              <a:ext cx="6697366" cy="6207796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327B8D-2C34-4EC4-97A5-3CD3A2E1404D}"/>
                </a:ext>
              </a:extLst>
            </p:cNvPr>
            <p:cNvSpPr/>
            <p:nvPr/>
          </p:nvSpPr>
          <p:spPr>
            <a:xfrm>
              <a:off x="3" y="6098059"/>
              <a:ext cx="9144000" cy="759941"/>
            </a:xfrm>
            <a:prstGeom prst="rect">
              <a:avLst/>
            </a:prstGeom>
            <a:gradFill flip="none" rotWithShape="1">
              <a:gsLst>
                <a:gs pos="50000">
                  <a:srgbClr val="FFFFFF"/>
                </a:gs>
                <a:gs pos="0">
                  <a:schemeClr val="bg1">
                    <a:alpha val="20000"/>
                  </a:schemeClr>
                </a:gs>
                <a:gs pos="100000">
                  <a:schemeClr val="bg1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44CE13C-45D0-46DF-AACD-AFA22F455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2642" y="6211780"/>
              <a:ext cx="1748419" cy="546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8D64EE9-75A7-AE49-9854-CE6A46DA8BA6}"/>
              </a:ext>
            </a:extLst>
          </p:cNvPr>
          <p:cNvSpPr txBox="1"/>
          <p:nvPr/>
        </p:nvSpPr>
        <p:spPr>
          <a:xfrm>
            <a:off x="442912" y="319446"/>
            <a:ext cx="170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600" dirty="0"/>
              <a:t>HOI</a:t>
            </a:r>
            <a:endParaRPr kumimoji="1" lang="ko-Kore-KR" alt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1EDB8-AED5-6790-1B02-E6C5B3E4F61C}"/>
              </a:ext>
            </a:extLst>
          </p:cNvPr>
          <p:cNvSpPr txBox="1"/>
          <p:nvPr/>
        </p:nvSpPr>
        <p:spPr>
          <a:xfrm>
            <a:off x="621502" y="1008378"/>
            <a:ext cx="220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400" dirty="0"/>
              <a:t>Sequential</a:t>
            </a:r>
            <a:endParaRPr kumimoji="1" lang="ko-Kore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95C0EF-44B1-4F62-ACF5-1FE1AE535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40" y="2103131"/>
            <a:ext cx="3572801" cy="31892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5A0C778-85C8-4905-804C-B748217B0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924" y="2130049"/>
            <a:ext cx="4743450" cy="3162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12E055-5FCC-45BD-907B-6B1D70E22A2F}"/>
              </a:ext>
            </a:extLst>
          </p:cNvPr>
          <p:cNvSpPr txBox="1"/>
          <p:nvPr/>
        </p:nvSpPr>
        <p:spPr>
          <a:xfrm>
            <a:off x="1234996" y="1694627"/>
            <a:ext cx="693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branch</a:t>
            </a:r>
            <a:endParaRPr kumimoji="1"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B10A82-C353-4C6B-BF7E-F21E59B37DCD}"/>
              </a:ext>
            </a:extLst>
          </p:cNvPr>
          <p:cNvSpPr txBox="1"/>
          <p:nvPr/>
        </p:nvSpPr>
        <p:spPr>
          <a:xfrm>
            <a:off x="1514011" y="5412753"/>
            <a:ext cx="210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interactNet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9732D-4E70-4CB2-BC8D-7AA036C96219}"/>
              </a:ext>
            </a:extLst>
          </p:cNvPr>
          <p:cNvSpPr txBox="1"/>
          <p:nvPr/>
        </p:nvSpPr>
        <p:spPr>
          <a:xfrm>
            <a:off x="6069824" y="5416852"/>
            <a:ext cx="210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iCAN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21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6470</TotalTime>
  <Words>1809</Words>
  <Application>Microsoft Office PowerPoint</Application>
  <PresentationFormat>화면 슬라이드 쇼(4:3)</PresentationFormat>
  <Paragraphs>325</Paragraphs>
  <Slides>32</Slides>
  <Notes>31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Courier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경섭 안</dc:creator>
  <cp:lastModifiedBy>ADMIN</cp:lastModifiedBy>
  <cp:revision>307</cp:revision>
  <dcterms:created xsi:type="dcterms:W3CDTF">2020-01-05T07:56:35Z</dcterms:created>
  <dcterms:modified xsi:type="dcterms:W3CDTF">2022-08-24T04:27:30Z</dcterms:modified>
</cp:coreProperties>
</file>